
<file path=[Content_Types].xml><?xml version="1.0" encoding="utf-8"?>
<Types xmlns="http://schemas.openxmlformats.org/package/2006/content-types">
  <Default Extension="tiff" ContentType="image/tiff"/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81" r:id="rId3"/>
    <p:sldId id="363" r:id="rId5"/>
    <p:sldId id="260" r:id="rId6"/>
    <p:sldId id="364" r:id="rId7"/>
    <p:sldId id="366" r:id="rId8"/>
    <p:sldId id="258" r:id="rId9"/>
    <p:sldId id="365" r:id="rId10"/>
    <p:sldId id="261" r:id="rId11"/>
    <p:sldId id="276" r:id="rId12"/>
    <p:sldId id="383" r:id="rId13"/>
    <p:sldId id="272" r:id="rId14"/>
    <p:sldId id="274" r:id="rId15"/>
    <p:sldId id="275" r:id="rId16"/>
    <p:sldId id="304" r:id="rId17"/>
    <p:sldId id="305" r:id="rId18"/>
    <p:sldId id="385" r:id="rId19"/>
    <p:sldId id="307" r:id="rId20"/>
    <p:sldId id="309" r:id="rId21"/>
    <p:sldId id="310" r:id="rId22"/>
    <p:sldId id="384" r:id="rId23"/>
    <p:sldId id="386" r:id="rId24"/>
    <p:sldId id="372" r:id="rId25"/>
    <p:sldId id="373" r:id="rId26"/>
    <p:sldId id="388" r:id="rId27"/>
    <p:sldId id="389" r:id="rId28"/>
    <p:sldId id="390" r:id="rId29"/>
    <p:sldId id="391" r:id="rId30"/>
    <p:sldId id="378" r:id="rId31"/>
    <p:sldId id="382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288"/>
    <a:srgbClr val="783787"/>
    <a:srgbClr val="8C275D"/>
    <a:srgbClr val="DC1D24"/>
    <a:srgbClr val="BE0D11"/>
    <a:srgbClr val="367A75"/>
    <a:srgbClr val="2D937D"/>
    <a:srgbClr val="1D52BA"/>
    <a:srgbClr val="2C7BE0"/>
    <a:srgbClr val="255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7"/>
    <p:restoredTop sz="86761"/>
  </p:normalViewPr>
  <p:slideViewPr>
    <p:cSldViewPr snapToGrid="0" snapToObjects="1" showGuides="1">
      <p:cViewPr>
        <p:scale>
          <a:sx n="23" d="100"/>
          <a:sy n="23" d="100"/>
        </p:scale>
        <p:origin x="1784" y="1408"/>
      </p:cViewPr>
      <p:guideLst>
        <p:guide orient="horz" pos="4320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79" name="Shape 4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9D9E-438D-4DA2-8611-486B4E39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9D9E-438D-4DA2-8611-486B4E39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9D9E-438D-4DA2-8611-486B4E39AC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TBD</a:t>
            </a:r>
            <a:r>
              <a:rPr kumimoji="1" lang="zh-CN" altLang="en-US" dirty="0"/>
              <a:t>：更新最新的权威来源数据。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6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6" y="5010150"/>
            <a:ext cx="10315574" cy="73691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90160" y="633048"/>
            <a:ext cx="4116364" cy="432000"/>
          </a:xfrm>
          <a:prstGeom prst="rect">
            <a:avLst/>
          </a:prstGeom>
        </p:spPr>
      </p:pic>
    </p:spTree>
  </p:cSld>
  <p:clrMapOvr>
    <a:masterClrMapping/>
  </p:clrMapOvr>
  <p:transition spd="med"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70" cy="477672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fld id="{86CB4B4D-7CA3-9044-876B-883B54F8677D}" type="slidenum">
              <a:rPr/>
            </a:fld>
            <a:endParaRPr dirty="0"/>
          </a:p>
        </p:txBody>
      </p:sp>
      <p:pic>
        <p:nvPicPr>
          <p:cNvPr id="77" name="【ppt封面】8周年海报主题-1920X1080.jpg" descr="【ppt封面】8周年海报主题-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2670-284D-463C-BF53-25A4FF0C2E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EFAC9-B347-4FC1-9090-83225B5F11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hf sldNum="0"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Alibaba PuHuiTi" pitchFamily="18" charset="-122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Alibaba PuHuiTi" pitchFamily="18" charset="-122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Alibaba PuHuiTi" pitchFamily="18" charset="-122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Alibaba PuHuiTi" pitchFamily="18" charset="-122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Alibaba PuHuiTi" pitchFamily="18" charset="-122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Alibaba PuHuiTi" pitchFamily="18" charset="-122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0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../media/image19.png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7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image" Target="../media/image19.png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6.xml"/><Relationship Id="rId1" Type="http://schemas.openxmlformats.org/officeDocument/2006/relationships/tags" Target="../tags/tag3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image" Target="../media/image19.png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5.xml"/><Relationship Id="rId1" Type="http://schemas.openxmlformats.org/officeDocument/2006/relationships/tags" Target="../tags/tag4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../media/image19.png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4.xml"/><Relationship Id="rId1" Type="http://schemas.openxmlformats.org/officeDocument/2006/relationships/tags" Target="../tags/tag5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star-history.com/" TargetMode="External"/><Relationship Id="rId4" Type="http://schemas.openxmlformats.org/officeDocument/2006/relationships/hyperlink" Target="https://open-leaderboard.x-lab.info/" TargetMode="Externa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4642009"/>
            <a:ext cx="24384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开源软件商业化之路</a:t>
            </a:r>
            <a:endParaRPr lang="zh-CN" altLang="en-US" sz="13800" b="1" dirty="0">
              <a:solidFill>
                <a:schemeClr val="bg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3568" y="9028176"/>
            <a:ext cx="1099686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228600" defTabSz="266700">
              <a:lnSpc>
                <a:spcPct val="150000"/>
              </a:lnSpc>
              <a:defRPr sz="5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0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飞致云联合创始人： </a:t>
            </a:r>
            <a:r>
              <a:rPr lang="zh-CN" altLang="en-US" sz="40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徐桂林</a:t>
            </a:r>
            <a:endParaRPr lang="en-US" altLang="zh-CN" sz="40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 indent="228600" defTabSz="266700">
              <a:defRPr sz="5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en-US" altLang="zh-CN" sz="60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 indent="228600" defTabSz="266700">
              <a:defRPr sz="5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44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2024</a:t>
            </a:r>
            <a:r>
              <a:rPr lang="zh-CN" altLang="en-US" sz="44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年 </a:t>
            </a:r>
            <a:r>
              <a:rPr lang="en-US" altLang="zh-CN" sz="44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08</a:t>
            </a:r>
            <a:r>
              <a:rPr lang="zh-CN" altLang="en-US" sz="440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月</a:t>
            </a:r>
            <a:endParaRPr lang="zh-CN" altLang="en-US" sz="440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5001" y="646633"/>
            <a:ext cx="4927715" cy="5171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7823200" cy="13716000"/>
          </a:xfrm>
          <a:prstGeom prst="rect">
            <a:avLst/>
          </a:prstGeom>
          <a:solidFill>
            <a:srgbClr val="156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grpSp>
        <p:nvGrpSpPr>
          <p:cNvPr id="11" name="组合 10"/>
          <p:cNvGrpSpPr/>
          <p:nvPr/>
        </p:nvGrpSpPr>
        <p:grpSpPr>
          <a:xfrm>
            <a:off x="5387138" y="4424030"/>
            <a:ext cx="4867940" cy="4867940"/>
            <a:chOff x="2693569" y="2212015"/>
            <a:chExt cx="2433970" cy="2433970"/>
          </a:xfrm>
        </p:grpSpPr>
        <p:sp>
          <p:nvSpPr>
            <p:cNvPr id="5" name="椭圆 4"/>
            <p:cNvSpPr/>
            <p:nvPr/>
          </p:nvSpPr>
          <p:spPr>
            <a:xfrm>
              <a:off x="2693569" y="2212015"/>
              <a:ext cx="2433970" cy="24339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400"/>
            </a:p>
          </p:txBody>
        </p:sp>
        <p:sp>
          <p:nvSpPr>
            <p:cNvPr id="6" name="椭圆 5"/>
            <p:cNvSpPr/>
            <p:nvPr/>
          </p:nvSpPr>
          <p:spPr>
            <a:xfrm>
              <a:off x="2925650" y="2443050"/>
              <a:ext cx="1971900" cy="1971900"/>
            </a:xfrm>
            <a:prstGeom prst="ellipse">
              <a:avLst/>
            </a:prstGeom>
            <a:solidFill>
              <a:srgbClr val="156289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3000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23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01072" y="3549504"/>
            <a:ext cx="44855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endParaRPr lang="zh-CN" altLang="en-US" sz="1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64404" y="5765496"/>
            <a:ext cx="8432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rgbClr val="156389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开源软件商业化</a:t>
            </a:r>
            <a:endParaRPr lang="zh-CN" altLang="en-US" sz="8000" dirty="0">
              <a:solidFill>
                <a:srgbClr val="156389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64404" y="7212941"/>
            <a:ext cx="8432284" cy="91438"/>
          </a:xfrm>
          <a:prstGeom prst="rect">
            <a:avLst/>
          </a:prstGeom>
          <a:solidFill>
            <a:srgbClr val="156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sp>
        <p:nvSpPr>
          <p:cNvPr id="17" name="文本框 16"/>
          <p:cNvSpPr txBox="1"/>
          <p:nvPr/>
        </p:nvSpPr>
        <p:spPr>
          <a:xfrm>
            <a:off x="12564404" y="7430711"/>
            <a:ext cx="5241290" cy="150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+mn-ea"/>
              </a:rPr>
              <a:t>商业化模式的选择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+mn-ea"/>
              </a:rPr>
              <a:t>商业化运营的关键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00" y="4405784"/>
            <a:ext cx="10706100" cy="651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4" name="什么是开源 ？"/>
          <p:cNvSpPr txBox="1"/>
          <p:nvPr/>
        </p:nvSpPr>
        <p:spPr>
          <a:xfrm>
            <a:off x="1" y="1527667"/>
            <a:ext cx="24384000" cy="1252261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720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defRPr>
            </a:lvl1pPr>
          </a:lstStyle>
          <a:p>
            <a:r>
              <a:rPr lang="zh-CN" altLang="en-US" dirty="0"/>
              <a:t>自由软件之后为什么会演化出开源软件？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86000" y="4748684"/>
            <a:ext cx="10706100" cy="6514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开源软件的出现是在自由软件和商业软件之间的一次 </a:t>
            </a:r>
            <a:r>
              <a:rPr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再平衡</a:t>
            </a:r>
            <a:r>
              <a:rPr lang="zh-CN" altLang="en-US" sz="4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； </a:t>
            </a:r>
            <a:endParaRPr lang="en-US" altLang="zh-CN" sz="40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它采纳了自由软件所倡导的 </a:t>
            </a:r>
            <a:r>
              <a:rPr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跨组织边界协作生产模式</a:t>
            </a:r>
            <a:r>
              <a:rPr lang="zh-CN" altLang="en-US" sz="4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；</a:t>
            </a:r>
            <a:endParaRPr lang="en-US" altLang="zh-CN" sz="40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4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 同时又 </a:t>
            </a:r>
            <a:r>
              <a:rPr lang="zh-CN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加入商业元素 </a:t>
            </a:r>
            <a:r>
              <a:rPr lang="zh-CN" altLang="en-US" sz="4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来聚合社会资源以加速自身发展。</a:t>
            </a:r>
            <a:endParaRPr lang="zh-CN" altLang="en-US" sz="40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什么是开源 ？"/>
          <p:cNvSpPr txBox="1"/>
          <p:nvPr/>
        </p:nvSpPr>
        <p:spPr>
          <a:xfrm>
            <a:off x="0" y="1527667"/>
            <a:ext cx="24384000" cy="1252261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720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defRPr>
            </a:lvl1pPr>
          </a:lstStyle>
          <a:p>
            <a:r>
              <a:rPr dirty="0"/>
              <a:t>企业客户在快速采纳开源软件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2684148" y="1248348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资料来源：</a:t>
            </a:r>
            <a:r>
              <a:rPr lang="en-GB" altLang="zh-CN"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The State of Enterprise Open Source By</a:t>
            </a:r>
            <a:r>
              <a:rPr lang="zh-CN" altLang="en-US"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GB" altLang="zh-CN"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Red Hat®</a:t>
            </a:r>
            <a:r>
              <a:rPr lang="zh-CN" altLang="en-US"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en-US" altLang="zh-CN"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2022</a:t>
            </a:r>
            <a:endParaRPr lang="zh-CN" altLang="en-US"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716003" y="6637497"/>
            <a:ext cx="87037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选择企业开源供应商</a:t>
            </a:r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：</a:t>
            </a:r>
            <a:r>
              <a:rPr lang="en-US" altLang="zh-C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82%</a:t>
            </a:r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的</a:t>
            </a:r>
            <a:r>
              <a:rPr lang="en-GB" altLang="zh-C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IT</a:t>
            </a:r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领导者更倾向于选择那些对开源社区有贡献的供应商。</a:t>
            </a:r>
            <a:endParaRPr lang="zh-CN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449569" y="3577479"/>
            <a:ext cx="72783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IT</a:t>
            </a: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 领导者的偏好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75 SemiBold" panose="00020600040101010101" pitchFamily="18" charset="-122"/>
              <a:ea typeface="阿里巴巴普惠体 3.0 75 SemiBold" panose="00020600040101010101" pitchFamily="18" charset="-122"/>
              <a:cs typeface="阿里巴巴普惠体 3.0 75 SemiBold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84148" y="3577479"/>
            <a:ext cx="77893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4000" b="1">
                <a:solidFill>
                  <a:srgbClr val="05073B"/>
                </a:solidFill>
                <a:latin typeface="-apple-system"/>
              </a:defRPr>
            </a:lvl1pPr>
          </a:lstStyle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企业开源的采用率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75 SemiBold" panose="00020600040101010101" pitchFamily="18" charset="-122"/>
              <a:ea typeface="阿里巴巴普惠体 3.0 75 SemiBold" panose="00020600040101010101" pitchFamily="18" charset="-122"/>
              <a:cs typeface="阿里巴巴普惠体 3.0 75 SemiBold" panose="00020600040101010101" pitchFamily="18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3716003" y="4954660"/>
            <a:ext cx="6720000" cy="1440000"/>
            <a:chOff x="4532138" y="2977854"/>
            <a:chExt cx="1564211" cy="379451"/>
          </a:xfrm>
        </p:grpSpPr>
        <p:sp>
          <p:nvSpPr>
            <p:cNvPr id="20" name="MH_SubTitle_1"/>
            <p:cNvSpPr/>
            <p:nvPr>
              <p:custDataLst>
                <p:tags r:id="rId1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8535" b="1" dirty="0">
                <a:solidFill>
                  <a:schemeClr val="accent1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2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7200" b="1" dirty="0">
                  <a:latin typeface="阿里巴巴普惠体 3.0 115 Black" panose="00020600040101010101" pitchFamily="18" charset="-122"/>
                  <a:ea typeface="阿里巴巴普惠体 3.0 115 Black" panose="00020600040101010101" pitchFamily="18" charset="-122"/>
                  <a:cs typeface="阿里巴巴普惠体 3.0 115 Black" panose="00020600040101010101" pitchFamily="18" charset="-122"/>
                </a:rPr>
                <a:t>82%</a:t>
              </a:r>
              <a:endParaRPr lang="en-US" altLang="zh-CN" sz="7200" b="1" dirty="0"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3716003" y="10159591"/>
            <a:ext cx="8703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对安全的信任</a:t>
            </a:r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：</a:t>
            </a:r>
            <a:r>
              <a:rPr lang="en-US" altLang="zh-C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89%</a:t>
            </a:r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的</a:t>
            </a:r>
            <a:r>
              <a:rPr lang="en-GB" altLang="zh-C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IT</a:t>
            </a:r>
            <a:r>
              <a:rPr lang="zh-CN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领导者认为企业开源软件与专有软件一样安全或更安全。</a:t>
            </a:r>
            <a:endParaRPr lang="zh-CN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3728764" y="8494292"/>
            <a:ext cx="6720000" cy="1440000"/>
            <a:chOff x="4532138" y="2977854"/>
            <a:chExt cx="1564211" cy="379451"/>
          </a:xfrm>
        </p:grpSpPr>
        <p:sp>
          <p:nvSpPr>
            <p:cNvPr id="24" name="MH_SubTitle_1"/>
            <p:cNvSpPr/>
            <p:nvPr>
              <p:custDataLst>
                <p:tags r:id="rId3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8535" b="1" dirty="0">
                <a:solidFill>
                  <a:schemeClr val="accent1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endParaRPr>
            </a:p>
          </p:txBody>
        </p:sp>
        <p:sp>
          <p:nvSpPr>
            <p:cNvPr id="25" name="MH_SubTitle_1"/>
            <p:cNvSpPr/>
            <p:nvPr>
              <p:custDataLst>
                <p:tags r:id="rId4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7200" b="1" dirty="0">
                  <a:latin typeface="阿里巴巴普惠体 3.0 115 Black" panose="00020600040101010101" pitchFamily="18" charset="-122"/>
                  <a:ea typeface="阿里巴巴普惠体 3.0 115 Black" panose="00020600040101010101" pitchFamily="18" charset="-122"/>
                  <a:cs typeface="阿里巴巴普惠体 3.0 115 Black" panose="00020600040101010101" pitchFamily="18" charset="-122"/>
                </a:rPr>
                <a:t>89%</a:t>
              </a:r>
              <a:endParaRPr lang="en-US" altLang="zh-CN" sz="7200" b="1" dirty="0"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3566001" y="5057538"/>
            <a:ext cx="6329554" cy="2304000"/>
          </a:xfrm>
          <a:prstGeom prst="rect">
            <a:avLst/>
          </a:prstGeom>
          <a:solidFill>
            <a:srgbClr val="1562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725" tIns="135357" rIns="270725" bIns="135357" anchor="ctr"/>
          <a:lstStyle/>
          <a:p>
            <a:pPr lvl="0" algn="ctr"/>
            <a:r>
              <a:rPr lang="zh-CN" altLang="en-US" sz="3600" b="1" dirty="0">
                <a:solidFill>
                  <a:schemeClr val="bg1"/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企业开源</a:t>
            </a:r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软件采用率从</a:t>
            </a:r>
            <a:r>
              <a:rPr lang="en-US" altLang="zh-CN" sz="4000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29%</a:t>
            </a:r>
            <a:r>
              <a:rPr lang="zh-CN" altLang="en-US" sz="4000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增长到</a:t>
            </a:r>
            <a:r>
              <a:rPr lang="en-US" altLang="zh-CN" sz="4000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34%</a:t>
            </a:r>
            <a:endParaRPr lang="zh-CN" altLang="en-US" b="1" dirty="0">
              <a:solidFill>
                <a:schemeClr val="bg1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66001" y="8548630"/>
            <a:ext cx="6329554" cy="2304000"/>
          </a:xfrm>
          <a:prstGeom prst="rect">
            <a:avLst/>
          </a:prstGeom>
          <a:solidFill>
            <a:srgbClr val="8C275D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zh-CN" altLang="en-US" sz="4400" b="1" dirty="0">
                <a:solidFill>
                  <a:schemeClr val="bg1"/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专有软件</a:t>
            </a:r>
            <a:r>
              <a:rPr lang="zh-CN" altLang="en-US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的采用率</a:t>
            </a:r>
            <a:r>
              <a:rPr lang="zh-CN" altLang="en-US" sz="4000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从</a:t>
            </a:r>
            <a:r>
              <a:rPr lang="en-US" altLang="zh-CN" sz="4000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45%</a:t>
            </a:r>
            <a:r>
              <a:rPr lang="zh-CN" altLang="en-US" sz="4000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降低到</a:t>
            </a:r>
            <a:r>
              <a:rPr lang="en-US" altLang="zh-CN" sz="4000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37%</a:t>
            </a:r>
            <a:endParaRPr lang="zh-CN" altLang="en-US" sz="4000" b="1" dirty="0">
              <a:solidFill>
                <a:schemeClr val="bg1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cxnSp>
        <p:nvCxnSpPr>
          <p:cNvPr id="28" name="直线连接符 27"/>
          <p:cNvCxnSpPr/>
          <p:nvPr/>
        </p:nvCxnSpPr>
        <p:spPr>
          <a:xfrm>
            <a:off x="12192000" y="3577479"/>
            <a:ext cx="0" cy="8108452"/>
          </a:xfrm>
          <a:prstGeom prst="line">
            <a:avLst/>
          </a:prstGeom>
          <a:ln w="206375" cmpd="dbl">
            <a:solidFill>
              <a:srgbClr val="156289">
                <a:alpha val="3695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什么是开源 ？"/>
          <p:cNvSpPr txBox="1"/>
          <p:nvPr/>
        </p:nvSpPr>
        <p:spPr>
          <a:xfrm>
            <a:off x="0" y="1527667"/>
            <a:ext cx="24383999" cy="1252261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720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defRPr>
            </a:lvl1pPr>
          </a:lstStyle>
          <a:p>
            <a:r>
              <a:rPr dirty="0"/>
              <a:t>基于开源软件的商业化发展</a:t>
            </a:r>
            <a:endParaRPr dirty="0"/>
          </a:p>
        </p:txBody>
      </p:sp>
      <p:pic>
        <p:nvPicPr>
          <p:cNvPr id="727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3" y="2779928"/>
            <a:ext cx="18821391" cy="102009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开源商业模式"/>
          <p:cNvSpPr txBox="1"/>
          <p:nvPr/>
        </p:nvSpPr>
        <p:spPr>
          <a:xfrm>
            <a:off x="4729138" y="1620000"/>
            <a:ext cx="14705980" cy="1067595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>
              <a:defRPr sz="8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开源项目的商业价值创造模型</a:t>
            </a:r>
            <a:endParaRPr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143" name="ísḻiḓe"/>
          <p:cNvSpPr/>
          <p:nvPr/>
        </p:nvSpPr>
        <p:spPr>
          <a:xfrm>
            <a:off x="8444468" y="9873975"/>
            <a:ext cx="2222025" cy="2222025"/>
          </a:xfrm>
          <a:prstGeom prst="ellipse">
            <a:avLst/>
          </a:prstGeom>
          <a:solidFill>
            <a:srgbClr val="367A76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44" name="îśļiḋè"/>
          <p:cNvSpPr/>
          <p:nvPr/>
        </p:nvSpPr>
        <p:spPr>
          <a:xfrm>
            <a:off x="13717509" y="9873975"/>
            <a:ext cx="2222026" cy="2222025"/>
          </a:xfrm>
          <a:prstGeom prst="ellipse">
            <a:avLst/>
          </a:prstGeom>
          <a:solidFill>
            <a:srgbClr val="8C275D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45" name="iṣḷîḓè"/>
          <p:cNvSpPr/>
          <p:nvPr/>
        </p:nvSpPr>
        <p:spPr>
          <a:xfrm>
            <a:off x="11080987" y="5307386"/>
            <a:ext cx="2222026" cy="2222026"/>
          </a:xfrm>
          <a:prstGeom prst="ellipse">
            <a:avLst/>
          </a:prstGeom>
          <a:solidFill>
            <a:srgbClr val="1F4C7B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46" name="íṡḷîḋè"/>
          <p:cNvSpPr txBox="1"/>
          <p:nvPr/>
        </p:nvSpPr>
        <p:spPr>
          <a:xfrm>
            <a:off x="11530330" y="3385603"/>
            <a:ext cx="1323340" cy="803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noAutofit/>
          </a:bodyPr>
          <a:lstStyle>
            <a:lvl1pPr>
              <a:def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开发者</a:t>
            </a:r>
            <a:endParaRPr sz="4800" dirty="0">
              <a:solidFill>
                <a:schemeClr val="tx1">
                  <a:lumMod val="85000"/>
                  <a:lumOff val="1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147" name="íṧľiďè"/>
          <p:cNvSpPr txBox="1"/>
          <p:nvPr/>
        </p:nvSpPr>
        <p:spPr>
          <a:xfrm>
            <a:off x="7867650" y="4224172"/>
            <a:ext cx="8648700" cy="95455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通过开源项目以极高的效率实现最为广泛的软件分发和使用，创造尽可能大的社会价值后获取其中一部分商业回馈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48" name="ïşḷïďè"/>
          <p:cNvSpPr txBox="1"/>
          <p:nvPr/>
        </p:nvSpPr>
        <p:spPr>
          <a:xfrm>
            <a:off x="5059681" y="9989523"/>
            <a:ext cx="3208018" cy="803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r>
              <a:rPr dirty="0"/>
              <a:t>企业客户</a:t>
            </a:r>
            <a:endParaRPr dirty="0"/>
          </a:p>
        </p:txBody>
      </p:sp>
      <p:sp>
        <p:nvSpPr>
          <p:cNvPr id="1149" name="i$ḷîḋe"/>
          <p:cNvSpPr txBox="1"/>
          <p:nvPr/>
        </p:nvSpPr>
        <p:spPr>
          <a:xfrm>
            <a:off x="1339847" y="10828093"/>
            <a:ext cx="6927851" cy="12679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algn="r">
              <a:lnSpc>
                <a:spcPct val="12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以极低成本获取高质量的软件服务企业业务并能得到稳定、持续的支持服务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50" name="ïŝľiḑe"/>
          <p:cNvSpPr txBox="1"/>
          <p:nvPr/>
        </p:nvSpPr>
        <p:spPr>
          <a:xfrm>
            <a:off x="16689383" y="9989523"/>
            <a:ext cx="2136141" cy="803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r>
              <a:rPr dirty="0"/>
              <a:t>最终使用者</a:t>
            </a:r>
            <a:endParaRPr dirty="0"/>
          </a:p>
        </p:txBody>
      </p:sp>
      <p:sp>
        <p:nvSpPr>
          <p:cNvPr id="1151" name="ïŝḻíďè"/>
          <p:cNvSpPr txBox="1"/>
          <p:nvPr/>
        </p:nvSpPr>
        <p:spPr>
          <a:xfrm>
            <a:off x="16116303" y="10828093"/>
            <a:ext cx="6927851" cy="12679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algn="l">
              <a:lnSpc>
                <a:spcPct val="12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低门槛快速活动普适性的软件技能，更好支撑自身职业的发展和技能的提升</a:t>
            </a:r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。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52" name="writer_304686"/>
          <p:cNvSpPr/>
          <p:nvPr/>
        </p:nvSpPr>
        <p:spPr>
          <a:xfrm>
            <a:off x="11633112" y="5862415"/>
            <a:ext cx="1113627" cy="1111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8" h="21570" extrusionOk="0">
                <a:moveTo>
                  <a:pt x="2621" y="15262"/>
                </a:moveTo>
                <a:lnTo>
                  <a:pt x="6242" y="18923"/>
                </a:lnTo>
                <a:cubicBezTo>
                  <a:pt x="6374" y="19055"/>
                  <a:pt x="6330" y="19280"/>
                  <a:pt x="6158" y="19353"/>
                </a:cubicBezTo>
                <a:lnTo>
                  <a:pt x="4654" y="19991"/>
                </a:lnTo>
                <a:lnTo>
                  <a:pt x="20391" y="19991"/>
                </a:lnTo>
                <a:cubicBezTo>
                  <a:pt x="20794" y="19991"/>
                  <a:pt x="21145" y="20288"/>
                  <a:pt x="21188" y="20690"/>
                </a:cubicBezTo>
                <a:cubicBezTo>
                  <a:pt x="21242" y="21167"/>
                  <a:pt x="20872" y="21568"/>
                  <a:pt x="20413" y="21568"/>
                </a:cubicBezTo>
                <a:lnTo>
                  <a:pt x="823" y="21568"/>
                </a:lnTo>
                <a:cubicBezTo>
                  <a:pt x="269" y="21600"/>
                  <a:pt x="-175" y="21018"/>
                  <a:pt x="69" y="20462"/>
                </a:cubicBezTo>
                <a:cubicBezTo>
                  <a:pt x="85" y="20418"/>
                  <a:pt x="2177" y="15389"/>
                  <a:pt x="2196" y="15348"/>
                </a:cubicBezTo>
                <a:cubicBezTo>
                  <a:pt x="2268" y="15174"/>
                  <a:pt x="2490" y="15130"/>
                  <a:pt x="2621" y="15262"/>
                </a:cubicBezTo>
                <a:close/>
                <a:moveTo>
                  <a:pt x="13047" y="3809"/>
                </a:moveTo>
                <a:cubicBezTo>
                  <a:pt x="13150" y="3704"/>
                  <a:pt x="13313" y="3704"/>
                  <a:pt x="13416" y="3809"/>
                </a:cubicBezTo>
                <a:lnTo>
                  <a:pt x="17578" y="8014"/>
                </a:lnTo>
                <a:cubicBezTo>
                  <a:pt x="17681" y="8115"/>
                  <a:pt x="17681" y="8283"/>
                  <a:pt x="17578" y="8387"/>
                </a:cubicBezTo>
                <a:lnTo>
                  <a:pt x="7984" y="18079"/>
                </a:lnTo>
                <a:cubicBezTo>
                  <a:pt x="7884" y="18183"/>
                  <a:pt x="7718" y="18183"/>
                  <a:pt x="7618" y="18079"/>
                </a:cubicBezTo>
                <a:lnTo>
                  <a:pt x="3453" y="13873"/>
                </a:lnTo>
                <a:cubicBezTo>
                  <a:pt x="3353" y="13769"/>
                  <a:pt x="3353" y="13604"/>
                  <a:pt x="3453" y="13500"/>
                </a:cubicBezTo>
                <a:close/>
                <a:moveTo>
                  <a:pt x="17142" y="0"/>
                </a:moveTo>
                <a:cubicBezTo>
                  <a:pt x="17342" y="0"/>
                  <a:pt x="17542" y="77"/>
                  <a:pt x="17695" y="230"/>
                </a:cubicBezTo>
                <a:lnTo>
                  <a:pt x="21119" y="3693"/>
                </a:lnTo>
                <a:cubicBezTo>
                  <a:pt x="21425" y="3999"/>
                  <a:pt x="21425" y="4502"/>
                  <a:pt x="21119" y="4808"/>
                </a:cubicBezTo>
                <a:lnTo>
                  <a:pt x="19052" y="6900"/>
                </a:lnTo>
                <a:cubicBezTo>
                  <a:pt x="18949" y="7001"/>
                  <a:pt x="18786" y="7001"/>
                  <a:pt x="18683" y="6900"/>
                </a:cubicBezTo>
                <a:lnTo>
                  <a:pt x="14522" y="2691"/>
                </a:lnTo>
                <a:cubicBezTo>
                  <a:pt x="14418" y="2590"/>
                  <a:pt x="14418" y="2423"/>
                  <a:pt x="14522" y="2322"/>
                </a:cubicBezTo>
                <a:lnTo>
                  <a:pt x="16588" y="230"/>
                </a:lnTo>
                <a:cubicBezTo>
                  <a:pt x="16741" y="77"/>
                  <a:pt x="16942" y="0"/>
                  <a:pt x="171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53" name="iconfont-1039-872568"/>
          <p:cNvSpPr/>
          <p:nvPr/>
        </p:nvSpPr>
        <p:spPr>
          <a:xfrm>
            <a:off x="9071079" y="10458904"/>
            <a:ext cx="968806" cy="105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20250"/>
                </a:moveTo>
                <a:lnTo>
                  <a:pt x="19439" y="2431"/>
                </a:lnTo>
                <a:lnTo>
                  <a:pt x="16396" y="0"/>
                </a:lnTo>
                <a:lnTo>
                  <a:pt x="6185" y="3511"/>
                </a:lnTo>
                <a:lnTo>
                  <a:pt x="6185" y="4411"/>
                </a:lnTo>
                <a:lnTo>
                  <a:pt x="15415" y="1530"/>
                </a:lnTo>
                <a:lnTo>
                  <a:pt x="15415" y="21510"/>
                </a:lnTo>
                <a:lnTo>
                  <a:pt x="21600" y="21510"/>
                </a:lnTo>
                <a:lnTo>
                  <a:pt x="21600" y="20250"/>
                </a:lnTo>
                <a:lnTo>
                  <a:pt x="19439" y="20250"/>
                </a:lnTo>
                <a:close/>
                <a:moveTo>
                  <a:pt x="2848" y="14761"/>
                </a:moveTo>
                <a:lnTo>
                  <a:pt x="7757" y="13861"/>
                </a:lnTo>
                <a:lnTo>
                  <a:pt x="7757" y="11610"/>
                </a:lnTo>
                <a:lnTo>
                  <a:pt x="2848" y="12780"/>
                </a:lnTo>
                <a:lnTo>
                  <a:pt x="2848" y="14761"/>
                </a:lnTo>
                <a:close/>
                <a:moveTo>
                  <a:pt x="2848" y="21510"/>
                </a:moveTo>
                <a:lnTo>
                  <a:pt x="7757" y="21510"/>
                </a:lnTo>
                <a:lnTo>
                  <a:pt x="7757" y="19169"/>
                </a:lnTo>
                <a:lnTo>
                  <a:pt x="2848" y="19530"/>
                </a:lnTo>
                <a:lnTo>
                  <a:pt x="2848" y="21510"/>
                </a:lnTo>
                <a:close/>
                <a:moveTo>
                  <a:pt x="2848" y="18179"/>
                </a:moveTo>
                <a:lnTo>
                  <a:pt x="7757" y="17729"/>
                </a:lnTo>
                <a:lnTo>
                  <a:pt x="7757" y="15481"/>
                </a:lnTo>
                <a:lnTo>
                  <a:pt x="2848" y="16199"/>
                </a:lnTo>
                <a:lnTo>
                  <a:pt x="2848" y="18179"/>
                </a:lnTo>
                <a:close/>
                <a:moveTo>
                  <a:pt x="2848" y="11340"/>
                </a:moveTo>
                <a:lnTo>
                  <a:pt x="7757" y="10080"/>
                </a:lnTo>
                <a:lnTo>
                  <a:pt x="7757" y="7739"/>
                </a:lnTo>
                <a:lnTo>
                  <a:pt x="2848" y="9270"/>
                </a:lnTo>
                <a:lnTo>
                  <a:pt x="2848" y="11340"/>
                </a:lnTo>
                <a:close/>
                <a:moveTo>
                  <a:pt x="13059" y="5491"/>
                </a:moveTo>
                <a:lnTo>
                  <a:pt x="10309" y="3961"/>
                </a:lnTo>
                <a:lnTo>
                  <a:pt x="0" y="7379"/>
                </a:lnTo>
                <a:lnTo>
                  <a:pt x="0" y="21600"/>
                </a:lnTo>
                <a:lnTo>
                  <a:pt x="1374" y="21600"/>
                </a:lnTo>
                <a:lnTo>
                  <a:pt x="1374" y="8009"/>
                </a:lnTo>
                <a:lnTo>
                  <a:pt x="9130" y="5669"/>
                </a:lnTo>
                <a:lnTo>
                  <a:pt x="9130" y="21510"/>
                </a:lnTo>
                <a:lnTo>
                  <a:pt x="13157" y="21510"/>
                </a:lnTo>
                <a:lnTo>
                  <a:pt x="13059" y="54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54" name="iconfont-11899-5651481"/>
          <p:cNvSpPr/>
          <p:nvPr/>
        </p:nvSpPr>
        <p:spPr>
          <a:xfrm>
            <a:off x="14249142" y="10405608"/>
            <a:ext cx="1158687" cy="1158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4" y="21600"/>
                  <a:pt x="0" y="16764"/>
                  <a:pt x="0" y="10800"/>
                </a:cubicBezTo>
                <a:cubicBezTo>
                  <a:pt x="0" y="4836"/>
                  <a:pt x="4834" y="0"/>
                  <a:pt x="10800" y="0"/>
                </a:cubicBezTo>
                <a:cubicBezTo>
                  <a:pt x="16766" y="0"/>
                  <a:pt x="21600" y="4836"/>
                  <a:pt x="21600" y="10800"/>
                </a:cubicBezTo>
                <a:cubicBezTo>
                  <a:pt x="21600" y="16764"/>
                  <a:pt x="16766" y="21600"/>
                  <a:pt x="10800" y="21600"/>
                </a:cubicBezTo>
                <a:close/>
                <a:moveTo>
                  <a:pt x="16456" y="16968"/>
                </a:moveTo>
                <a:cubicBezTo>
                  <a:pt x="16741" y="16968"/>
                  <a:pt x="16973" y="16771"/>
                  <a:pt x="16973" y="16527"/>
                </a:cubicBezTo>
                <a:lnTo>
                  <a:pt x="16973" y="13449"/>
                </a:lnTo>
                <a:cubicBezTo>
                  <a:pt x="16973" y="11683"/>
                  <a:pt x="12860" y="10798"/>
                  <a:pt x="10800" y="10798"/>
                </a:cubicBezTo>
                <a:cubicBezTo>
                  <a:pt x="8740" y="10798"/>
                  <a:pt x="4627" y="11683"/>
                  <a:pt x="4627" y="13449"/>
                </a:cubicBezTo>
                <a:lnTo>
                  <a:pt x="4627" y="16529"/>
                </a:lnTo>
                <a:cubicBezTo>
                  <a:pt x="4627" y="16771"/>
                  <a:pt x="4856" y="16973"/>
                  <a:pt x="5140" y="16973"/>
                </a:cubicBezTo>
                <a:lnTo>
                  <a:pt x="16456" y="16968"/>
                </a:lnTo>
                <a:close/>
                <a:moveTo>
                  <a:pt x="10800" y="9257"/>
                </a:moveTo>
                <a:cubicBezTo>
                  <a:pt x="12506" y="9292"/>
                  <a:pt x="13913" y="7939"/>
                  <a:pt x="13951" y="6233"/>
                </a:cubicBezTo>
                <a:cubicBezTo>
                  <a:pt x="13986" y="4530"/>
                  <a:pt x="12633" y="3120"/>
                  <a:pt x="10927" y="3084"/>
                </a:cubicBezTo>
                <a:lnTo>
                  <a:pt x="10798" y="3084"/>
                </a:lnTo>
                <a:cubicBezTo>
                  <a:pt x="9092" y="3120"/>
                  <a:pt x="7741" y="4532"/>
                  <a:pt x="7774" y="6233"/>
                </a:cubicBezTo>
                <a:cubicBezTo>
                  <a:pt x="7814" y="7889"/>
                  <a:pt x="9146" y="9221"/>
                  <a:pt x="10800" y="925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5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55" name="左右箭头 2"/>
          <p:cNvSpPr/>
          <p:nvPr/>
        </p:nvSpPr>
        <p:spPr>
          <a:xfrm rot="18106805">
            <a:off x="9780396" y="8184079"/>
            <a:ext cx="1772188" cy="95596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56" name="左右箭头 48"/>
          <p:cNvSpPr/>
          <p:nvPr/>
        </p:nvSpPr>
        <p:spPr>
          <a:xfrm rot="14229930">
            <a:off x="12742715" y="8319595"/>
            <a:ext cx="1772188" cy="95596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57" name="左右箭头 49"/>
          <p:cNvSpPr/>
          <p:nvPr/>
        </p:nvSpPr>
        <p:spPr>
          <a:xfrm>
            <a:off x="11195474" y="10555107"/>
            <a:ext cx="1772187" cy="95596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开源商业模式"/>
          <p:cNvSpPr txBox="1"/>
          <p:nvPr/>
        </p:nvSpPr>
        <p:spPr>
          <a:xfrm>
            <a:off x="4719613" y="1620000"/>
            <a:ext cx="14945530" cy="1067595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开源项目进行商业化的典型路径</a:t>
            </a:r>
            <a:endParaRPr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160" name="文本框 1"/>
          <p:cNvSpPr txBox="1"/>
          <p:nvPr/>
        </p:nvSpPr>
        <p:spPr>
          <a:xfrm>
            <a:off x="4885617" y="10720629"/>
            <a:ext cx="14258493" cy="1375371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>
            <a:lvl1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rPr sz="4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一定要成为开源项目的主导方，加入别</a:t>
            </a:r>
            <a:r>
              <a:rPr lang="zh-CN" altLang="en-US" sz="4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</a:t>
            </a:r>
            <a:r>
              <a:rPr sz="4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主导的开源项目并期待进行商业化的成功先例少之又少！</a:t>
            </a:r>
            <a:endParaRPr sz="4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61" name="í$ľíḓé"/>
          <p:cNvSpPr/>
          <p:nvPr/>
        </p:nvSpPr>
        <p:spPr>
          <a:xfrm>
            <a:off x="2572078" y="5067299"/>
            <a:ext cx="8422579" cy="442306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 defTabSz="914400">
              <a:defRPr sz="4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4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62" name="i$1ïḓé"/>
          <p:cNvSpPr/>
          <p:nvPr/>
        </p:nvSpPr>
        <p:spPr>
          <a:xfrm>
            <a:off x="2457015" y="4933376"/>
            <a:ext cx="8235714" cy="4238333"/>
          </a:xfrm>
          <a:prstGeom prst="rect">
            <a:avLst/>
          </a:prstGeom>
          <a:solidFill>
            <a:srgbClr val="367A76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 defTabSz="914400">
              <a:defRPr sz="4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4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165" name="î$ḷiḑè"/>
          <p:cNvGrpSpPr/>
          <p:nvPr/>
        </p:nvGrpSpPr>
        <p:grpSpPr>
          <a:xfrm>
            <a:off x="3277540" y="5626227"/>
            <a:ext cx="6562650" cy="2646395"/>
            <a:chOff x="-498362" y="0"/>
            <a:chExt cx="5516400" cy="2646394"/>
          </a:xfrm>
        </p:grpSpPr>
        <p:sp>
          <p:nvSpPr>
            <p:cNvPr id="1163" name="isḷïḑê"/>
            <p:cNvSpPr txBox="1"/>
            <p:nvPr/>
          </p:nvSpPr>
          <p:spPr>
            <a:xfrm>
              <a:off x="-498362" y="965296"/>
              <a:ext cx="5516400" cy="1681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150000"/>
                </a:lnSpc>
                <a:defRPr sz="2400">
                  <a:solidFill>
                    <a:srgbClr val="F2F2F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6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将一个已经发展到一个规模和影响力的项目进行商业化运作</a:t>
              </a:r>
              <a:endPara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164" name="íṩ1iďè"/>
            <p:cNvSpPr txBox="1"/>
            <p:nvPr/>
          </p:nvSpPr>
          <p:spPr>
            <a:xfrm>
              <a:off x="-7482" y="0"/>
              <a:ext cx="466161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48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开源项目商业化运营</a:t>
              </a:r>
              <a:endParaRPr sz="4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166" name="íṡ1ïḋê"/>
          <p:cNvSpPr/>
          <p:nvPr/>
        </p:nvSpPr>
        <p:spPr>
          <a:xfrm>
            <a:off x="13841294" y="5067299"/>
            <a:ext cx="8422579" cy="4423065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 defTabSz="914400">
              <a:defRPr sz="4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4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67" name="í$ḻíďè"/>
          <p:cNvSpPr/>
          <p:nvPr/>
        </p:nvSpPr>
        <p:spPr>
          <a:xfrm>
            <a:off x="13726229" y="4933376"/>
            <a:ext cx="8235715" cy="4238333"/>
          </a:xfrm>
          <a:prstGeom prst="rect">
            <a:avLst/>
          </a:prstGeom>
          <a:solidFill>
            <a:srgbClr val="8C275D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 defTabSz="914400">
              <a:defRPr sz="4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4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170" name="îsḻiḍé"/>
          <p:cNvGrpSpPr/>
          <p:nvPr/>
        </p:nvGrpSpPr>
        <p:grpSpPr>
          <a:xfrm>
            <a:off x="14928383" y="5817605"/>
            <a:ext cx="6248399" cy="2646395"/>
            <a:chOff x="-280559" y="0"/>
            <a:chExt cx="5252247" cy="2646394"/>
          </a:xfrm>
        </p:grpSpPr>
        <p:sp>
          <p:nvSpPr>
            <p:cNvPr id="1168" name="ïslíḑè"/>
            <p:cNvSpPr txBox="1"/>
            <p:nvPr/>
          </p:nvSpPr>
          <p:spPr>
            <a:xfrm>
              <a:off x="-280559" y="965296"/>
              <a:ext cx="5252247" cy="1681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150000"/>
                </a:lnSpc>
                <a:defRPr sz="2400">
                  <a:solidFill>
                    <a:srgbClr val="F2F2F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6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以开源模式发起的商业化软件产品或者项目</a:t>
              </a:r>
              <a:endPara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169" name="íšļidé"/>
            <p:cNvSpPr txBox="1"/>
            <p:nvPr/>
          </p:nvSpPr>
          <p:spPr>
            <a:xfrm>
              <a:off x="448351" y="0"/>
              <a:ext cx="364294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36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48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商业化开源项目</a:t>
              </a:r>
              <a:endParaRPr sz="4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开源商业模式"/>
          <p:cNvSpPr txBox="1"/>
          <p:nvPr/>
        </p:nvSpPr>
        <p:spPr>
          <a:xfrm>
            <a:off x="3250223" y="1620000"/>
            <a:ext cx="17356220" cy="1067595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开源项目商业化的几个发展阶段</a:t>
            </a:r>
            <a:endParaRPr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42900" y="4846830"/>
            <a:ext cx="1628972" cy="4147396"/>
            <a:chOff x="271450" y="2347215"/>
            <a:chExt cx="814486" cy="2073698"/>
          </a:xfrm>
        </p:grpSpPr>
        <p:grpSp>
          <p:nvGrpSpPr>
            <p:cNvPr id="33" name="组合 32"/>
            <p:cNvGrpSpPr/>
            <p:nvPr/>
          </p:nvGrpSpPr>
          <p:grpSpPr>
            <a:xfrm>
              <a:off x="770183" y="2347215"/>
              <a:ext cx="179916" cy="1100108"/>
              <a:chOff x="4524245" y="3111810"/>
              <a:chExt cx="134937" cy="825081"/>
            </a:xfrm>
          </p:grpSpPr>
          <p:cxnSp>
            <p:nvCxnSpPr>
              <p:cNvPr id="36" name="直接连接符 47"/>
              <p:cNvCxnSpPr/>
              <p:nvPr/>
            </p:nvCxnSpPr>
            <p:spPr>
              <a:xfrm>
                <a:off x="4524246" y="3111810"/>
                <a:ext cx="13493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55"/>
              <p:cNvCxnSpPr/>
              <p:nvPr/>
            </p:nvCxnSpPr>
            <p:spPr>
              <a:xfrm>
                <a:off x="4524246" y="3111810"/>
                <a:ext cx="0" cy="74677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58"/>
              <p:cNvCxnSpPr/>
              <p:nvPr/>
            </p:nvCxnSpPr>
            <p:spPr>
              <a:xfrm>
                <a:off x="4524245" y="3852541"/>
                <a:ext cx="127498" cy="8435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矩形 34"/>
            <p:cNvSpPr/>
            <p:nvPr/>
          </p:nvSpPr>
          <p:spPr>
            <a:xfrm>
              <a:off x="271450" y="3266751"/>
              <a:ext cx="814486" cy="1154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400" dirty="0">
                  <a:solidFill>
                    <a:srgbClr val="1D6FA9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“</a:t>
              </a:r>
              <a:endParaRPr lang="en-US" altLang="zh-CN" sz="14400" dirty="0">
                <a:solidFill>
                  <a:srgbClr val="1D6FA9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033068" y="4846830"/>
            <a:ext cx="1628972" cy="4147396"/>
            <a:chOff x="4016534" y="2347215"/>
            <a:chExt cx="814486" cy="2073698"/>
          </a:xfrm>
        </p:grpSpPr>
        <p:grpSp>
          <p:nvGrpSpPr>
            <p:cNvPr id="40" name="组合 39"/>
            <p:cNvGrpSpPr/>
            <p:nvPr/>
          </p:nvGrpSpPr>
          <p:grpSpPr>
            <a:xfrm>
              <a:off x="4515267" y="2347215"/>
              <a:ext cx="179916" cy="1100108"/>
              <a:chOff x="4524245" y="3111810"/>
              <a:chExt cx="134937" cy="825081"/>
            </a:xfrm>
          </p:grpSpPr>
          <p:cxnSp>
            <p:nvCxnSpPr>
              <p:cNvPr id="42" name="直接连接符 64"/>
              <p:cNvCxnSpPr/>
              <p:nvPr/>
            </p:nvCxnSpPr>
            <p:spPr>
              <a:xfrm>
                <a:off x="4524246" y="3111810"/>
                <a:ext cx="13493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65"/>
              <p:cNvCxnSpPr/>
              <p:nvPr/>
            </p:nvCxnSpPr>
            <p:spPr>
              <a:xfrm>
                <a:off x="4524246" y="3111810"/>
                <a:ext cx="0" cy="74677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66"/>
              <p:cNvCxnSpPr/>
              <p:nvPr/>
            </p:nvCxnSpPr>
            <p:spPr>
              <a:xfrm>
                <a:off x="4524245" y="3852541"/>
                <a:ext cx="127498" cy="8435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矩形 40"/>
            <p:cNvSpPr/>
            <p:nvPr/>
          </p:nvSpPr>
          <p:spPr>
            <a:xfrm>
              <a:off x="4016534" y="3266751"/>
              <a:ext cx="814486" cy="1154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400" dirty="0">
                  <a:solidFill>
                    <a:srgbClr val="357A76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“</a:t>
              </a:r>
              <a:endParaRPr lang="en-US" altLang="zh-CN" sz="14400" dirty="0">
                <a:solidFill>
                  <a:srgbClr val="357A76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5523236" y="4846830"/>
            <a:ext cx="1628972" cy="4147396"/>
            <a:chOff x="7761618" y="2347215"/>
            <a:chExt cx="814486" cy="2073698"/>
          </a:xfrm>
        </p:grpSpPr>
        <p:grpSp>
          <p:nvGrpSpPr>
            <p:cNvPr id="46" name="组合 45"/>
            <p:cNvGrpSpPr/>
            <p:nvPr/>
          </p:nvGrpSpPr>
          <p:grpSpPr>
            <a:xfrm>
              <a:off x="8260351" y="2347215"/>
              <a:ext cx="179916" cy="1100108"/>
              <a:chOff x="4524245" y="3111810"/>
              <a:chExt cx="134937" cy="825081"/>
            </a:xfrm>
          </p:grpSpPr>
          <p:cxnSp>
            <p:nvCxnSpPr>
              <p:cNvPr id="48" name="直接连接符 70"/>
              <p:cNvCxnSpPr/>
              <p:nvPr/>
            </p:nvCxnSpPr>
            <p:spPr>
              <a:xfrm>
                <a:off x="4524246" y="3111810"/>
                <a:ext cx="13493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71"/>
              <p:cNvCxnSpPr/>
              <p:nvPr/>
            </p:nvCxnSpPr>
            <p:spPr>
              <a:xfrm>
                <a:off x="4524246" y="3111810"/>
                <a:ext cx="0" cy="74677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72"/>
              <p:cNvCxnSpPr/>
              <p:nvPr/>
            </p:nvCxnSpPr>
            <p:spPr>
              <a:xfrm>
                <a:off x="4524245" y="3852541"/>
                <a:ext cx="127498" cy="8435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 46"/>
            <p:cNvSpPr/>
            <p:nvPr/>
          </p:nvSpPr>
          <p:spPr>
            <a:xfrm>
              <a:off x="7761618" y="3266751"/>
              <a:ext cx="814486" cy="1154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400" dirty="0">
                  <a:solidFill>
                    <a:srgbClr val="8C275D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“</a:t>
              </a:r>
              <a:endParaRPr lang="en-US" altLang="zh-CN" sz="14400" dirty="0">
                <a:solidFill>
                  <a:srgbClr val="8C275D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226510" y="7055429"/>
            <a:ext cx="2012026" cy="2050468"/>
            <a:chOff x="1113255" y="3451514"/>
            <a:chExt cx="1006013" cy="1025234"/>
          </a:xfrm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1113255" y="3451514"/>
              <a:ext cx="1006013" cy="1025234"/>
            </a:xfrm>
            <a:custGeom>
              <a:avLst/>
              <a:gdLst>
                <a:gd name="T0" fmla="*/ 468 w 936"/>
                <a:gd name="T1" fmla="*/ 0 h 936"/>
                <a:gd name="T2" fmla="*/ 936 w 936"/>
                <a:gd name="T3" fmla="*/ 468 h 936"/>
                <a:gd name="T4" fmla="*/ 468 w 936"/>
                <a:gd name="T5" fmla="*/ 936 h 936"/>
                <a:gd name="T6" fmla="*/ 0 w 936"/>
                <a:gd name="T7" fmla="*/ 468 h 936"/>
                <a:gd name="T8" fmla="*/ 468 w 936"/>
                <a:gd name="T9" fmla="*/ 0 h 936"/>
                <a:gd name="T10" fmla="*/ 468 w 936"/>
                <a:gd name="T11" fmla="*/ 39 h 936"/>
                <a:gd name="T12" fmla="*/ 896 w 936"/>
                <a:gd name="T13" fmla="*/ 468 h 936"/>
                <a:gd name="T14" fmla="*/ 468 w 936"/>
                <a:gd name="T15" fmla="*/ 896 h 936"/>
                <a:gd name="T16" fmla="*/ 39 w 936"/>
                <a:gd name="T17" fmla="*/ 468 h 936"/>
                <a:gd name="T18" fmla="*/ 468 w 936"/>
                <a:gd name="T19" fmla="*/ 39 h 936"/>
                <a:gd name="T20" fmla="*/ 468 w 936"/>
                <a:gd name="T21" fmla="*/ 79 h 936"/>
                <a:gd name="T22" fmla="*/ 857 w 936"/>
                <a:gd name="T23" fmla="*/ 468 h 936"/>
                <a:gd name="T24" fmla="*/ 468 w 936"/>
                <a:gd name="T25" fmla="*/ 857 h 936"/>
                <a:gd name="T26" fmla="*/ 79 w 936"/>
                <a:gd name="T27" fmla="*/ 468 h 936"/>
                <a:gd name="T28" fmla="*/ 468 w 936"/>
                <a:gd name="T29" fmla="*/ 79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6" h="936">
                  <a:moveTo>
                    <a:pt x="468" y="0"/>
                  </a:moveTo>
                  <a:cubicBezTo>
                    <a:pt x="726" y="0"/>
                    <a:pt x="936" y="209"/>
                    <a:pt x="936" y="468"/>
                  </a:cubicBezTo>
                  <a:cubicBezTo>
                    <a:pt x="936" y="726"/>
                    <a:pt x="726" y="936"/>
                    <a:pt x="468" y="936"/>
                  </a:cubicBezTo>
                  <a:cubicBezTo>
                    <a:pt x="209" y="936"/>
                    <a:pt x="0" y="726"/>
                    <a:pt x="0" y="468"/>
                  </a:cubicBezTo>
                  <a:cubicBezTo>
                    <a:pt x="0" y="209"/>
                    <a:pt x="209" y="0"/>
                    <a:pt x="468" y="0"/>
                  </a:cubicBezTo>
                  <a:close/>
                  <a:moveTo>
                    <a:pt x="468" y="39"/>
                  </a:moveTo>
                  <a:cubicBezTo>
                    <a:pt x="704" y="39"/>
                    <a:pt x="896" y="231"/>
                    <a:pt x="896" y="468"/>
                  </a:cubicBezTo>
                  <a:cubicBezTo>
                    <a:pt x="896" y="704"/>
                    <a:pt x="704" y="896"/>
                    <a:pt x="468" y="896"/>
                  </a:cubicBezTo>
                  <a:cubicBezTo>
                    <a:pt x="231" y="896"/>
                    <a:pt x="39" y="704"/>
                    <a:pt x="39" y="468"/>
                  </a:cubicBezTo>
                  <a:cubicBezTo>
                    <a:pt x="39" y="231"/>
                    <a:pt x="231" y="39"/>
                    <a:pt x="468" y="39"/>
                  </a:cubicBezTo>
                  <a:close/>
                  <a:moveTo>
                    <a:pt x="468" y="79"/>
                  </a:moveTo>
                  <a:cubicBezTo>
                    <a:pt x="683" y="79"/>
                    <a:pt x="857" y="253"/>
                    <a:pt x="857" y="468"/>
                  </a:cubicBezTo>
                  <a:cubicBezTo>
                    <a:pt x="857" y="683"/>
                    <a:pt x="683" y="857"/>
                    <a:pt x="468" y="857"/>
                  </a:cubicBezTo>
                  <a:cubicBezTo>
                    <a:pt x="253" y="857"/>
                    <a:pt x="79" y="683"/>
                    <a:pt x="79" y="468"/>
                  </a:cubicBezTo>
                  <a:cubicBezTo>
                    <a:pt x="79" y="253"/>
                    <a:pt x="253" y="79"/>
                    <a:pt x="468" y="79"/>
                  </a:cubicBezTo>
                  <a:close/>
                </a:path>
              </a:pathLst>
            </a:custGeom>
            <a:solidFill>
              <a:srgbClr val="156289"/>
            </a:solidFill>
            <a:ln>
              <a:noFill/>
            </a:ln>
          </p:spPr>
          <p:txBody>
            <a:bodyPr/>
            <a:lstStyle/>
            <a:p>
              <a:endParaRPr lang="zh-CN" altLang="en-US" sz="36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310442" y="3673660"/>
              <a:ext cx="629339" cy="6001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01</a:t>
              </a:r>
              <a:endParaRPr lang="en-US" altLang="zh-CN" sz="5600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716678" y="7036092"/>
            <a:ext cx="2012026" cy="2050468"/>
            <a:chOff x="4858339" y="3441846"/>
            <a:chExt cx="1006013" cy="1025234"/>
          </a:xfrm>
        </p:grpSpPr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4858339" y="3441846"/>
              <a:ext cx="1006013" cy="1025234"/>
            </a:xfrm>
            <a:custGeom>
              <a:avLst/>
              <a:gdLst>
                <a:gd name="T0" fmla="*/ 468 w 936"/>
                <a:gd name="T1" fmla="*/ 0 h 936"/>
                <a:gd name="T2" fmla="*/ 936 w 936"/>
                <a:gd name="T3" fmla="*/ 468 h 936"/>
                <a:gd name="T4" fmla="*/ 468 w 936"/>
                <a:gd name="T5" fmla="*/ 936 h 936"/>
                <a:gd name="T6" fmla="*/ 0 w 936"/>
                <a:gd name="T7" fmla="*/ 468 h 936"/>
                <a:gd name="T8" fmla="*/ 468 w 936"/>
                <a:gd name="T9" fmla="*/ 0 h 936"/>
                <a:gd name="T10" fmla="*/ 468 w 936"/>
                <a:gd name="T11" fmla="*/ 39 h 936"/>
                <a:gd name="T12" fmla="*/ 896 w 936"/>
                <a:gd name="T13" fmla="*/ 468 h 936"/>
                <a:gd name="T14" fmla="*/ 468 w 936"/>
                <a:gd name="T15" fmla="*/ 896 h 936"/>
                <a:gd name="T16" fmla="*/ 39 w 936"/>
                <a:gd name="T17" fmla="*/ 468 h 936"/>
                <a:gd name="T18" fmla="*/ 468 w 936"/>
                <a:gd name="T19" fmla="*/ 39 h 936"/>
                <a:gd name="T20" fmla="*/ 468 w 936"/>
                <a:gd name="T21" fmla="*/ 79 h 936"/>
                <a:gd name="T22" fmla="*/ 857 w 936"/>
                <a:gd name="T23" fmla="*/ 468 h 936"/>
                <a:gd name="T24" fmla="*/ 468 w 936"/>
                <a:gd name="T25" fmla="*/ 857 h 936"/>
                <a:gd name="T26" fmla="*/ 79 w 936"/>
                <a:gd name="T27" fmla="*/ 468 h 936"/>
                <a:gd name="T28" fmla="*/ 468 w 936"/>
                <a:gd name="T29" fmla="*/ 79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6" h="936">
                  <a:moveTo>
                    <a:pt x="468" y="0"/>
                  </a:moveTo>
                  <a:cubicBezTo>
                    <a:pt x="726" y="0"/>
                    <a:pt x="936" y="209"/>
                    <a:pt x="936" y="468"/>
                  </a:cubicBezTo>
                  <a:cubicBezTo>
                    <a:pt x="936" y="726"/>
                    <a:pt x="726" y="936"/>
                    <a:pt x="468" y="936"/>
                  </a:cubicBezTo>
                  <a:cubicBezTo>
                    <a:pt x="209" y="936"/>
                    <a:pt x="0" y="726"/>
                    <a:pt x="0" y="468"/>
                  </a:cubicBezTo>
                  <a:cubicBezTo>
                    <a:pt x="0" y="209"/>
                    <a:pt x="209" y="0"/>
                    <a:pt x="468" y="0"/>
                  </a:cubicBezTo>
                  <a:close/>
                  <a:moveTo>
                    <a:pt x="468" y="39"/>
                  </a:moveTo>
                  <a:cubicBezTo>
                    <a:pt x="704" y="39"/>
                    <a:pt x="896" y="231"/>
                    <a:pt x="896" y="468"/>
                  </a:cubicBezTo>
                  <a:cubicBezTo>
                    <a:pt x="896" y="704"/>
                    <a:pt x="704" y="896"/>
                    <a:pt x="468" y="896"/>
                  </a:cubicBezTo>
                  <a:cubicBezTo>
                    <a:pt x="231" y="896"/>
                    <a:pt x="39" y="704"/>
                    <a:pt x="39" y="468"/>
                  </a:cubicBezTo>
                  <a:cubicBezTo>
                    <a:pt x="39" y="231"/>
                    <a:pt x="231" y="39"/>
                    <a:pt x="468" y="39"/>
                  </a:cubicBezTo>
                  <a:close/>
                  <a:moveTo>
                    <a:pt x="468" y="79"/>
                  </a:moveTo>
                  <a:cubicBezTo>
                    <a:pt x="683" y="79"/>
                    <a:pt x="857" y="253"/>
                    <a:pt x="857" y="468"/>
                  </a:cubicBezTo>
                  <a:cubicBezTo>
                    <a:pt x="857" y="683"/>
                    <a:pt x="683" y="857"/>
                    <a:pt x="468" y="857"/>
                  </a:cubicBezTo>
                  <a:cubicBezTo>
                    <a:pt x="253" y="857"/>
                    <a:pt x="79" y="683"/>
                    <a:pt x="79" y="468"/>
                  </a:cubicBezTo>
                  <a:cubicBezTo>
                    <a:pt x="79" y="253"/>
                    <a:pt x="253" y="79"/>
                    <a:pt x="468" y="79"/>
                  </a:cubicBezTo>
                  <a:close/>
                </a:path>
              </a:pathLst>
            </a:custGeom>
            <a:solidFill>
              <a:srgbClr val="357A76"/>
            </a:solidFill>
            <a:ln>
              <a:noFill/>
            </a:ln>
          </p:spPr>
          <p:txBody>
            <a:bodyPr/>
            <a:lstStyle/>
            <a:p>
              <a:endParaRPr lang="zh-CN" altLang="en-US" sz="36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046676" y="3673660"/>
              <a:ext cx="629339" cy="6001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02</a:t>
              </a:r>
              <a:endParaRPr lang="en-US" altLang="zh-CN" sz="5600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7206846" y="7036093"/>
            <a:ext cx="2012026" cy="2050468"/>
            <a:chOff x="8603423" y="3441846"/>
            <a:chExt cx="1006013" cy="1025234"/>
          </a:xfrm>
        </p:grpSpPr>
        <p:sp>
          <p:nvSpPr>
            <p:cNvPr id="58" name="Freeform 5"/>
            <p:cNvSpPr>
              <a:spLocks noEditPoints="1"/>
            </p:cNvSpPr>
            <p:nvPr/>
          </p:nvSpPr>
          <p:spPr bwMode="auto">
            <a:xfrm>
              <a:off x="8603423" y="3441846"/>
              <a:ext cx="1006013" cy="1025234"/>
            </a:xfrm>
            <a:custGeom>
              <a:avLst/>
              <a:gdLst>
                <a:gd name="T0" fmla="*/ 468 w 936"/>
                <a:gd name="T1" fmla="*/ 0 h 936"/>
                <a:gd name="T2" fmla="*/ 936 w 936"/>
                <a:gd name="T3" fmla="*/ 468 h 936"/>
                <a:gd name="T4" fmla="*/ 468 w 936"/>
                <a:gd name="T5" fmla="*/ 936 h 936"/>
                <a:gd name="T6" fmla="*/ 0 w 936"/>
                <a:gd name="T7" fmla="*/ 468 h 936"/>
                <a:gd name="T8" fmla="*/ 468 w 936"/>
                <a:gd name="T9" fmla="*/ 0 h 936"/>
                <a:gd name="T10" fmla="*/ 468 w 936"/>
                <a:gd name="T11" fmla="*/ 39 h 936"/>
                <a:gd name="T12" fmla="*/ 896 w 936"/>
                <a:gd name="T13" fmla="*/ 468 h 936"/>
                <a:gd name="T14" fmla="*/ 468 w 936"/>
                <a:gd name="T15" fmla="*/ 896 h 936"/>
                <a:gd name="T16" fmla="*/ 39 w 936"/>
                <a:gd name="T17" fmla="*/ 468 h 936"/>
                <a:gd name="T18" fmla="*/ 468 w 936"/>
                <a:gd name="T19" fmla="*/ 39 h 936"/>
                <a:gd name="T20" fmla="*/ 468 w 936"/>
                <a:gd name="T21" fmla="*/ 79 h 936"/>
                <a:gd name="T22" fmla="*/ 857 w 936"/>
                <a:gd name="T23" fmla="*/ 468 h 936"/>
                <a:gd name="T24" fmla="*/ 468 w 936"/>
                <a:gd name="T25" fmla="*/ 857 h 936"/>
                <a:gd name="T26" fmla="*/ 79 w 936"/>
                <a:gd name="T27" fmla="*/ 468 h 936"/>
                <a:gd name="T28" fmla="*/ 468 w 936"/>
                <a:gd name="T29" fmla="*/ 79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6" h="936">
                  <a:moveTo>
                    <a:pt x="468" y="0"/>
                  </a:moveTo>
                  <a:cubicBezTo>
                    <a:pt x="726" y="0"/>
                    <a:pt x="936" y="209"/>
                    <a:pt x="936" y="468"/>
                  </a:cubicBezTo>
                  <a:cubicBezTo>
                    <a:pt x="936" y="726"/>
                    <a:pt x="726" y="936"/>
                    <a:pt x="468" y="936"/>
                  </a:cubicBezTo>
                  <a:cubicBezTo>
                    <a:pt x="209" y="936"/>
                    <a:pt x="0" y="726"/>
                    <a:pt x="0" y="468"/>
                  </a:cubicBezTo>
                  <a:cubicBezTo>
                    <a:pt x="0" y="209"/>
                    <a:pt x="209" y="0"/>
                    <a:pt x="468" y="0"/>
                  </a:cubicBezTo>
                  <a:close/>
                  <a:moveTo>
                    <a:pt x="468" y="39"/>
                  </a:moveTo>
                  <a:cubicBezTo>
                    <a:pt x="704" y="39"/>
                    <a:pt x="896" y="231"/>
                    <a:pt x="896" y="468"/>
                  </a:cubicBezTo>
                  <a:cubicBezTo>
                    <a:pt x="896" y="704"/>
                    <a:pt x="704" y="896"/>
                    <a:pt x="468" y="896"/>
                  </a:cubicBezTo>
                  <a:cubicBezTo>
                    <a:pt x="231" y="896"/>
                    <a:pt x="39" y="704"/>
                    <a:pt x="39" y="468"/>
                  </a:cubicBezTo>
                  <a:cubicBezTo>
                    <a:pt x="39" y="231"/>
                    <a:pt x="231" y="39"/>
                    <a:pt x="468" y="39"/>
                  </a:cubicBezTo>
                  <a:close/>
                  <a:moveTo>
                    <a:pt x="468" y="79"/>
                  </a:moveTo>
                  <a:cubicBezTo>
                    <a:pt x="683" y="79"/>
                    <a:pt x="857" y="253"/>
                    <a:pt x="857" y="468"/>
                  </a:cubicBezTo>
                  <a:cubicBezTo>
                    <a:pt x="857" y="683"/>
                    <a:pt x="683" y="857"/>
                    <a:pt x="468" y="857"/>
                  </a:cubicBezTo>
                  <a:cubicBezTo>
                    <a:pt x="253" y="857"/>
                    <a:pt x="79" y="683"/>
                    <a:pt x="79" y="468"/>
                  </a:cubicBezTo>
                  <a:cubicBezTo>
                    <a:pt x="79" y="253"/>
                    <a:pt x="253" y="79"/>
                    <a:pt x="468" y="79"/>
                  </a:cubicBezTo>
                  <a:close/>
                </a:path>
              </a:pathLst>
            </a:custGeom>
            <a:solidFill>
              <a:srgbClr val="8C275D"/>
            </a:solidFill>
            <a:ln>
              <a:noFill/>
            </a:ln>
          </p:spPr>
          <p:txBody>
            <a:bodyPr/>
            <a:lstStyle/>
            <a:p>
              <a:endParaRPr lang="zh-CN" altLang="en-US" sz="36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791760" y="3673660"/>
              <a:ext cx="629339" cy="6001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03</a:t>
              </a:r>
              <a:endParaRPr lang="en-US" altLang="zh-CN" sz="5600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226511" y="4507645"/>
            <a:ext cx="5754756" cy="1984090"/>
            <a:chOff x="1113255" y="2177622"/>
            <a:chExt cx="2877378" cy="992045"/>
          </a:xfr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矩形 60"/>
            <p:cNvSpPr/>
            <p:nvPr/>
          </p:nvSpPr>
          <p:spPr>
            <a:xfrm>
              <a:off x="1113255" y="2177622"/>
              <a:ext cx="2877378" cy="992045"/>
            </a:xfrm>
            <a:prstGeom prst="rect">
              <a:avLst/>
            </a:prstGeom>
            <a:solidFill>
              <a:srgbClr val="15628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195592" y="2367618"/>
              <a:ext cx="2680382" cy="600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产品 </a:t>
              </a:r>
              <a:r>
                <a:rPr lang="en-US" altLang="zh-CN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- </a:t>
              </a:r>
              <a:r>
                <a:rPr lang="zh-CN" altLang="en-US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社区适配</a:t>
              </a:r>
              <a:endParaRPr lang="zh-CN" altLang="en-US" sz="4000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  <a:p>
              <a:r>
                <a:rPr lang="en-US" altLang="zh-CN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(</a:t>
              </a:r>
              <a:r>
                <a:rPr lang="en-GB" altLang="zh-CN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Product – Community Fit)</a:t>
              </a:r>
              <a:endParaRPr lang="en-GB" altLang="zh-CN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716679" y="4507645"/>
            <a:ext cx="5754756" cy="1984090"/>
            <a:chOff x="4858339" y="2177622"/>
            <a:chExt cx="2877378" cy="992045"/>
          </a:xfrm>
        </p:grpSpPr>
        <p:sp>
          <p:nvSpPr>
            <p:cNvPr id="64" name="矩形 63"/>
            <p:cNvSpPr/>
            <p:nvPr/>
          </p:nvSpPr>
          <p:spPr>
            <a:xfrm>
              <a:off x="4858339" y="2177622"/>
              <a:ext cx="2877378" cy="992045"/>
            </a:xfrm>
            <a:prstGeom prst="rect">
              <a:avLst/>
            </a:prstGeom>
            <a:solidFill>
              <a:srgbClr val="357A76"/>
            </a:solidFill>
            <a:ln w="3175"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69882" y="2397612"/>
              <a:ext cx="2765340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产品 </a:t>
              </a:r>
              <a:r>
                <a:rPr lang="en-US" altLang="zh-CN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-</a:t>
              </a:r>
              <a:r>
                <a:rPr lang="zh-CN" altLang="en-US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 市场适配</a:t>
              </a:r>
              <a:endParaRPr lang="zh-CN" altLang="en-US" sz="4000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  <a:p>
              <a:r>
                <a:rPr lang="en-US" altLang="zh-CN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(</a:t>
              </a:r>
              <a:r>
                <a:rPr lang="en-GB" altLang="zh-CN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Product – Market Fit)</a:t>
              </a:r>
              <a:endParaRPr lang="en-GB" altLang="zh-CN" sz="4000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7206847" y="4507644"/>
            <a:ext cx="5754756" cy="1984090"/>
            <a:chOff x="8603423" y="2177622"/>
            <a:chExt cx="2877378" cy="992045"/>
          </a:xfrm>
        </p:grpSpPr>
        <p:sp>
          <p:nvSpPr>
            <p:cNvPr id="67" name="矩形 66"/>
            <p:cNvSpPr/>
            <p:nvPr/>
          </p:nvSpPr>
          <p:spPr>
            <a:xfrm>
              <a:off x="8603423" y="2177622"/>
              <a:ext cx="2877378" cy="992045"/>
            </a:xfrm>
            <a:prstGeom prst="rect">
              <a:avLst/>
            </a:prstGeom>
            <a:solidFill>
              <a:srgbClr val="8C275D"/>
            </a:solidFill>
            <a:ln w="3175"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797701" y="2397141"/>
              <a:ext cx="2488823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产品 </a:t>
              </a:r>
              <a:r>
                <a:rPr lang="en-US" altLang="zh-CN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-</a:t>
              </a:r>
              <a:r>
                <a:rPr lang="zh-CN" altLang="en-US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 客户适配</a:t>
              </a:r>
              <a:endParaRPr lang="zh-CN" altLang="en-US" sz="4000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  <a:p>
              <a:r>
                <a:rPr lang="en-US" altLang="zh-CN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(</a:t>
              </a:r>
              <a:r>
                <a:rPr lang="en-GB" altLang="zh-CN" sz="4000" dirty="0">
                  <a:solidFill>
                    <a:schemeClr val="bg1"/>
                  </a:solidFill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Value – Market Fit)</a:t>
              </a:r>
              <a:endParaRPr lang="en-GB" altLang="zh-CN" sz="4000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sp>
        <p:nvSpPr>
          <p:cNvPr id="69" name="矩形 47"/>
          <p:cNvSpPr>
            <a:spLocks noChangeArrowheads="1"/>
          </p:cNvSpPr>
          <p:nvPr/>
        </p:nvSpPr>
        <p:spPr bwMode="auto">
          <a:xfrm>
            <a:off x="1720283" y="9708036"/>
            <a:ext cx="5907498" cy="136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2" tIns="91432" rIns="182862" bIns="9143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457200" indent="-457200" algn="l" defTabSz="182753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  <a:sym typeface="微软雅黑" panose="020B0503020204020204" charset="-122"/>
              </a:rPr>
              <a:t>解决社区活跃度问题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  <a:sym typeface="微软雅黑" panose="020B0503020204020204" charset="-122"/>
            </a:endParaRPr>
          </a:p>
          <a:p>
            <a:pPr marL="457200" indent="-457200" algn="l" defTabSz="182753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  <a:sym typeface="微软雅黑" panose="020B0503020204020204" charset="-122"/>
              </a:rPr>
              <a:t>典型指标：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  <a:sym typeface="微软雅黑" panose="020B0503020204020204" charset="-122"/>
              </a:rPr>
              <a:t>GitHub Star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  <a:sym typeface="微软雅黑" panose="020B0503020204020204" charset="-122"/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9565545" y="9708036"/>
            <a:ext cx="5907498" cy="136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2" tIns="91432" rIns="182862" bIns="91432">
            <a:spAutoFit/>
          </a:bodyPr>
          <a:lstStyle/>
          <a:p>
            <a:pPr marL="457200" indent="-457200" algn="l" defTabSz="182753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  <a:sym typeface="微软雅黑" panose="020B0503020204020204" charset="-122"/>
              </a:rPr>
              <a:t>让真实用户使用起来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  <a:sym typeface="微软雅黑" panose="020B0503020204020204" charset="-122"/>
            </a:endParaRPr>
          </a:p>
          <a:p>
            <a:pPr marL="457200" indent="-457200" algn="l" defTabSz="182753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  <a:sym typeface="微软雅黑" panose="020B0503020204020204" charset="-122"/>
              </a:rPr>
              <a:t>典型指标：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  <a:sym typeface="微软雅黑" panose="020B0503020204020204" charset="-122"/>
              </a:rPr>
              <a:t>Download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  <a:sym typeface="微软雅黑" panose="020B0503020204020204" charset="-122"/>
            </a:endParaRP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17054105" y="9708036"/>
            <a:ext cx="5907498" cy="136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2" tIns="91432" rIns="182862" bIns="9143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457200" indent="-457200" algn="l" defTabSz="182753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  <a:sym typeface="微软雅黑" panose="020B0503020204020204" charset="-122"/>
              </a:rPr>
              <a:t>为商业客户创造增量价值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  <a:sym typeface="微软雅黑" panose="020B0503020204020204" charset="-122"/>
            </a:endParaRPr>
          </a:p>
          <a:p>
            <a:pPr marL="457200" indent="-457200" algn="l" defTabSz="182753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  <a:sym typeface="微软雅黑" panose="020B0503020204020204" charset="-122"/>
              </a:rPr>
              <a:t>典型指标：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  <a:sym typeface="微软雅黑" panose="020B0503020204020204" charset="-122"/>
              </a:rPr>
              <a:t>Revenue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r="10235"/>
          <a:stretch>
            <a:fillRect/>
          </a:stretch>
        </p:blipFill>
        <p:spPr bwMode="auto">
          <a:xfrm>
            <a:off x="16559825" y="4062615"/>
            <a:ext cx="6596337" cy="4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27" y="4062616"/>
            <a:ext cx="6582775" cy="4384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279" r="3153"/>
          <a:stretch>
            <a:fillRect/>
          </a:stretch>
        </p:blipFill>
        <p:spPr>
          <a:xfrm>
            <a:off x="8917339" y="4062616"/>
            <a:ext cx="6596336" cy="4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89" name="开源商业模式"/>
          <p:cNvSpPr txBox="1"/>
          <p:nvPr/>
        </p:nvSpPr>
        <p:spPr>
          <a:xfrm>
            <a:off x="5093628" y="1620000"/>
            <a:ext cx="14197383" cy="1067595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开源增值的几种常见模式</a:t>
            </a:r>
            <a:endParaRPr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84662" y="9057647"/>
            <a:ext cx="6405132" cy="2261964"/>
            <a:chOff x="1798171" y="1952457"/>
            <a:chExt cx="3202566" cy="1130982"/>
          </a:xfrm>
        </p:grpSpPr>
        <p:grpSp>
          <p:nvGrpSpPr>
            <p:cNvPr id="19" name="iṩliḍe"/>
            <p:cNvGrpSpPr/>
            <p:nvPr/>
          </p:nvGrpSpPr>
          <p:grpSpPr>
            <a:xfrm>
              <a:off x="1798171" y="1952457"/>
              <a:ext cx="3202566" cy="1130982"/>
              <a:chOff x="1644341" y="1560639"/>
              <a:chExt cx="3202566" cy="1130982"/>
            </a:xfrm>
          </p:grpSpPr>
          <p:sp>
            <p:nvSpPr>
              <p:cNvPr id="21" name="išḷíḋe"/>
              <p:cNvSpPr/>
              <p:nvPr/>
            </p:nvSpPr>
            <p:spPr>
              <a:xfrm>
                <a:off x="1644341" y="1560639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技术支持</a:t>
                </a:r>
                <a:r>
                  <a:rPr lang="en-US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(</a:t>
                </a:r>
                <a:r>
                  <a:rPr lang="en-GB" altLang="zh-CN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Support)</a:t>
                </a:r>
                <a:endParaRPr lang="en-GB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endParaRPr>
              </a:p>
            </p:txBody>
          </p:sp>
          <p:sp>
            <p:nvSpPr>
              <p:cNvPr id="22" name="íṩlîďê"/>
              <p:cNvSpPr/>
              <p:nvPr/>
            </p:nvSpPr>
            <p:spPr bwMode="auto">
              <a:xfrm>
                <a:off x="1644341" y="1985809"/>
                <a:ext cx="3202566" cy="705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82880" tIns="91440" rIns="182880" bIns="9144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增值内容：技术支持及服务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endParaRPr>
              </a:p>
              <a:p>
                <a:pPr>
                  <a:defRPr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典型案例：</a:t>
                </a:r>
                <a:r>
                  <a:rPr lang="en-GB" altLang="zh-CN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Redhat</a:t>
                </a:r>
                <a:endParaRPr lang="en-GB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endParaRPr>
              </a:p>
            </p:txBody>
          </p:sp>
        </p:grpSp>
        <p:cxnSp>
          <p:nvCxnSpPr>
            <p:cNvPr id="20" name="直接连接符 85"/>
            <p:cNvCxnSpPr/>
            <p:nvPr/>
          </p:nvCxnSpPr>
          <p:spPr>
            <a:xfrm>
              <a:off x="1893421" y="3083439"/>
              <a:ext cx="2844000" cy="0"/>
            </a:xfrm>
            <a:prstGeom prst="line">
              <a:avLst/>
            </a:prstGeom>
            <a:ln w="63500" cap="rnd" cmpd="dbl">
              <a:solidFill>
                <a:srgbClr val="1F4C7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9108542" y="9057647"/>
            <a:ext cx="6405132" cy="2261964"/>
            <a:chOff x="1798171" y="1952457"/>
            <a:chExt cx="3202566" cy="1130982"/>
          </a:xfrm>
        </p:grpSpPr>
        <p:grpSp>
          <p:nvGrpSpPr>
            <p:cNvPr id="24" name="iṩliḍe"/>
            <p:cNvGrpSpPr/>
            <p:nvPr/>
          </p:nvGrpSpPr>
          <p:grpSpPr>
            <a:xfrm>
              <a:off x="1798171" y="1952457"/>
              <a:ext cx="3202566" cy="1130982"/>
              <a:chOff x="1644341" y="1560639"/>
              <a:chExt cx="3202566" cy="1130982"/>
            </a:xfrm>
          </p:grpSpPr>
          <p:sp>
            <p:nvSpPr>
              <p:cNvPr id="26" name="išḷíḋe"/>
              <p:cNvSpPr/>
              <p:nvPr/>
            </p:nvSpPr>
            <p:spPr>
              <a:xfrm>
                <a:off x="1644341" y="1560639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3.0 55 Regular L3" pitchFamily="18" charset="-122"/>
                    <a:ea typeface="Alibaba PuHuiTi 3.0 55 Regular L3" pitchFamily="18" charset="-122"/>
                    <a:cs typeface="Alibaba PuHuiTi 3.0 55 Regular L3" pitchFamily="18" charset="-122"/>
                  </a:rPr>
                  <a:t>企业版</a:t>
                </a:r>
                <a:r>
                  <a:rPr lang="en-US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3.0 55 Regular L3" pitchFamily="18" charset="-122"/>
                    <a:ea typeface="Alibaba PuHuiTi 3.0 55 Regular L3" pitchFamily="18" charset="-122"/>
                    <a:cs typeface="Alibaba PuHuiTi 3.0 55 Regular L3" pitchFamily="18" charset="-122"/>
                  </a:rPr>
                  <a:t>(</a:t>
                </a:r>
                <a:r>
                  <a:rPr lang="en-GB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libaba PuHuiTi 3.0 55 Regular L3" pitchFamily="18" charset="-122"/>
                    <a:ea typeface="Alibaba PuHuiTi 3.0 55 Regular L3" pitchFamily="18" charset="-122"/>
                    <a:cs typeface="Alibaba PuHuiTi 3.0 55 Regular L3" pitchFamily="18" charset="-122"/>
                  </a:rPr>
                  <a:t>Open Core)</a:t>
                </a:r>
                <a:endParaRPr lang="id-ID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ibaba PuHuiTi 3.0 55 Regular L3" pitchFamily="18" charset="-122"/>
                  <a:ea typeface="Alibaba PuHuiTi 3.0 55 Regular L3" pitchFamily="18" charset="-122"/>
                  <a:cs typeface="Alibaba PuHuiTi 3.0 55 Regular L3" pitchFamily="18" charset="-122"/>
                </a:endParaRPr>
              </a:p>
            </p:txBody>
          </p:sp>
          <p:sp>
            <p:nvSpPr>
              <p:cNvPr id="27" name="íṩlîďê"/>
              <p:cNvSpPr/>
              <p:nvPr/>
            </p:nvSpPr>
            <p:spPr bwMode="auto">
              <a:xfrm>
                <a:off x="1644341" y="1985809"/>
                <a:ext cx="3202566" cy="705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82880" tIns="91440" rIns="182880" bIns="9144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pP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增值内容：额外的增强功能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endParaRPr>
              </a:p>
              <a:p>
                <a:pPr>
                  <a:defRPr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pP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典型案例：</a:t>
                </a:r>
                <a:r>
                  <a:rPr lang="en-GB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Elastic</a:t>
                </a:r>
                <a:endParaRPr lang="en-GB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endParaRPr>
              </a:p>
            </p:txBody>
          </p:sp>
        </p:grpSp>
        <p:cxnSp>
          <p:nvCxnSpPr>
            <p:cNvPr id="25" name="直接连接符 92"/>
            <p:cNvCxnSpPr/>
            <p:nvPr/>
          </p:nvCxnSpPr>
          <p:spPr>
            <a:xfrm>
              <a:off x="1893421" y="3083439"/>
              <a:ext cx="2844000" cy="0"/>
            </a:xfrm>
            <a:prstGeom prst="line">
              <a:avLst/>
            </a:prstGeom>
            <a:ln w="63500" cap="rnd" cmpd="dbl">
              <a:solidFill>
                <a:srgbClr val="1F4C7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17074342" y="9057647"/>
            <a:ext cx="6405132" cy="2261964"/>
            <a:chOff x="1798171" y="1952457"/>
            <a:chExt cx="3202566" cy="1130982"/>
          </a:xfrm>
        </p:grpSpPr>
        <p:grpSp>
          <p:nvGrpSpPr>
            <p:cNvPr id="29" name="iṩliḍe"/>
            <p:cNvGrpSpPr/>
            <p:nvPr/>
          </p:nvGrpSpPr>
          <p:grpSpPr>
            <a:xfrm>
              <a:off x="1798171" y="1952457"/>
              <a:ext cx="3202566" cy="1130982"/>
              <a:chOff x="1644341" y="1560639"/>
              <a:chExt cx="3202566" cy="1130982"/>
            </a:xfrm>
          </p:grpSpPr>
          <p:sp>
            <p:nvSpPr>
              <p:cNvPr id="31" name="išḷíḋe"/>
              <p:cNvSpPr/>
              <p:nvPr/>
            </p:nvSpPr>
            <p:spPr>
              <a:xfrm>
                <a:off x="1644341" y="1560639"/>
                <a:ext cx="3202566" cy="425170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91440" rIns="182880" bIns="9144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托管服务</a:t>
                </a:r>
                <a:r>
                  <a:rPr lang="en-US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(</a:t>
                </a:r>
                <a:r>
                  <a:rPr lang="en-GB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Software as a Service)</a:t>
                </a:r>
                <a:endParaRPr lang="en-GB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endParaRPr>
              </a:p>
            </p:txBody>
          </p:sp>
          <p:sp>
            <p:nvSpPr>
              <p:cNvPr id="32" name="íṩlîďê"/>
              <p:cNvSpPr/>
              <p:nvPr/>
            </p:nvSpPr>
            <p:spPr bwMode="auto">
              <a:xfrm>
                <a:off x="1644341" y="1985809"/>
                <a:ext cx="3202566" cy="705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82880" tIns="91440" rIns="182880" bIns="9144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pP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增值内容： 托管服务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endParaRPr>
              </a:p>
              <a:p>
                <a:pPr>
                  <a:defRPr>
                    <a:latin typeface="Helvetica Neue Medium" panose="02000503000000020004"/>
                    <a:ea typeface="Helvetica Neue Medium" panose="02000503000000020004"/>
                    <a:cs typeface="Helvetica Neue Medium" panose="02000503000000020004"/>
                    <a:sym typeface="Helvetica Neue Medium" panose="02000503000000020004"/>
                  </a:defRPr>
                </a:pP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典型案例： </a:t>
                </a:r>
                <a:r>
                  <a:rPr lang="en-GB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 3.0 55 Regular" panose="00020600040101010101" pitchFamily="18" charset="-122"/>
                    <a:ea typeface="阿里巴巴普惠体 3.0 55 Regular" panose="00020600040101010101" pitchFamily="18" charset="-122"/>
                    <a:cs typeface="阿里巴巴普惠体 3.0 55 Regular" panose="00020600040101010101" pitchFamily="18" charset="-122"/>
                  </a:rPr>
                  <a:t>MongoDB</a:t>
                </a:r>
                <a:endParaRPr lang="en-GB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endParaRPr>
              </a:p>
            </p:txBody>
          </p:sp>
        </p:grpSp>
        <p:cxnSp>
          <p:nvCxnSpPr>
            <p:cNvPr id="30" name="直接连接符 97"/>
            <p:cNvCxnSpPr/>
            <p:nvPr/>
          </p:nvCxnSpPr>
          <p:spPr>
            <a:xfrm>
              <a:off x="1893421" y="3083439"/>
              <a:ext cx="2844000" cy="0"/>
            </a:xfrm>
            <a:prstGeom prst="line">
              <a:avLst/>
            </a:prstGeom>
            <a:ln w="63500" cap="rnd" cmpd="dbl">
              <a:solidFill>
                <a:srgbClr val="1F4C7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1300527" y="3790898"/>
            <a:ext cx="5210700" cy="523220"/>
          </a:xfrm>
          <a:prstGeom prst="rect">
            <a:avLst/>
          </a:prstGeom>
          <a:gradFill flip="none" rotWithShape="1">
            <a:gsLst>
              <a:gs pos="45000">
                <a:srgbClr val="215DBF">
                  <a:alpha val="88000"/>
                </a:srgbClr>
              </a:gs>
              <a:gs pos="75000">
                <a:srgbClr val="215DBF">
                  <a:alpha val="4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 dirty="0"/>
          </a:p>
        </p:txBody>
      </p:sp>
      <p:sp>
        <p:nvSpPr>
          <p:cNvPr id="38" name="矩形 37"/>
          <p:cNvSpPr/>
          <p:nvPr/>
        </p:nvSpPr>
        <p:spPr>
          <a:xfrm>
            <a:off x="8913234" y="3790898"/>
            <a:ext cx="5210700" cy="523220"/>
          </a:xfrm>
          <a:prstGeom prst="rect">
            <a:avLst/>
          </a:prstGeom>
          <a:gradFill flip="none" rotWithShape="1">
            <a:gsLst>
              <a:gs pos="45000">
                <a:srgbClr val="215DBF">
                  <a:alpha val="88000"/>
                </a:srgbClr>
              </a:gs>
              <a:gs pos="75000">
                <a:srgbClr val="215DBF">
                  <a:alpha val="4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sp>
        <p:nvSpPr>
          <p:cNvPr id="41" name="矩形 40"/>
          <p:cNvSpPr/>
          <p:nvPr/>
        </p:nvSpPr>
        <p:spPr>
          <a:xfrm>
            <a:off x="16554492" y="3790898"/>
            <a:ext cx="5210700" cy="523220"/>
          </a:xfrm>
          <a:prstGeom prst="rect">
            <a:avLst/>
          </a:prstGeom>
          <a:gradFill flip="none" rotWithShape="1">
            <a:gsLst>
              <a:gs pos="45000">
                <a:srgbClr val="215DBF">
                  <a:alpha val="88000"/>
                </a:srgbClr>
              </a:gs>
              <a:gs pos="75000">
                <a:srgbClr val="215DBF">
                  <a:alpha val="4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开源项目运营思路"/>
          <p:cNvSpPr txBox="1"/>
          <p:nvPr/>
        </p:nvSpPr>
        <p:spPr>
          <a:xfrm>
            <a:off x="6407177" y="1620000"/>
            <a:ext cx="10736909" cy="1067595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r>
              <a:rPr dirty="0"/>
              <a:t>如何运营一个商业化开源项目？</a:t>
            </a:r>
            <a:endParaRPr dirty="0"/>
          </a:p>
        </p:txBody>
      </p:sp>
      <p:sp>
        <p:nvSpPr>
          <p:cNvPr id="1248" name="íṡlîde"/>
          <p:cNvSpPr txBox="1"/>
          <p:nvPr/>
        </p:nvSpPr>
        <p:spPr>
          <a:xfrm>
            <a:off x="902841" y="8581729"/>
            <a:ext cx="5362154" cy="860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rmAutofit/>
          </a:bodyPr>
          <a:lstStyle>
            <a:lvl1pPr defTabSz="913765">
              <a:def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找到项目解决的问题</a:t>
            </a:r>
            <a:endParaRPr sz="3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49" name="íşļïḓê"/>
          <p:cNvSpPr txBox="1"/>
          <p:nvPr/>
        </p:nvSpPr>
        <p:spPr>
          <a:xfrm>
            <a:off x="1524504" y="9619610"/>
            <a:ext cx="5362154" cy="1771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rmAutofit/>
          </a:bodyPr>
          <a:lstStyle/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个人兴趣驱使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日常问题痛点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基于商业洞察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51" name="íśľíḋé"/>
          <p:cNvSpPr/>
          <p:nvPr/>
        </p:nvSpPr>
        <p:spPr>
          <a:xfrm rot="21595038">
            <a:off x="6996176" y="4492075"/>
            <a:ext cx="5360045" cy="3035209"/>
          </a:xfrm>
          <a:prstGeom prst="chevron">
            <a:avLst>
              <a:gd name="adj" fmla="val 42597"/>
            </a:avLst>
          </a:prstGeom>
          <a:solidFill>
            <a:srgbClr val="1F4C7B"/>
          </a:solidFill>
          <a:ln w="57150" cap="flat">
            <a:solidFill>
              <a:srgbClr val="FFFFFF"/>
            </a:solidFill>
            <a:prstDash val="solid"/>
            <a:round/>
          </a:ln>
          <a:effectLst/>
        </p:spPr>
        <p:txBody>
          <a:bodyPr wrap="square" lIns="71435" tIns="71435" rIns="71435" bIns="71435" numCol="1" anchor="ctr">
            <a:noAutofit/>
          </a:bodyPr>
          <a:lstStyle/>
          <a:p>
            <a:pPr>
              <a:defRPr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254" name="îśḷïḋê"/>
          <p:cNvGrpSpPr/>
          <p:nvPr/>
        </p:nvGrpSpPr>
        <p:grpSpPr>
          <a:xfrm>
            <a:off x="6810515" y="5114951"/>
            <a:ext cx="5161483" cy="1771016"/>
            <a:chOff x="0" y="0"/>
            <a:chExt cx="5161481" cy="924970"/>
          </a:xfrm>
        </p:grpSpPr>
        <p:sp>
          <p:nvSpPr>
            <p:cNvPr id="1252" name="锯齿"/>
            <p:cNvSpPr/>
            <p:nvPr/>
          </p:nvSpPr>
          <p:spPr>
            <a:xfrm rot="21595038">
              <a:off x="659" y="3723"/>
              <a:ext cx="5160163" cy="917525"/>
            </a:xfrm>
            <a:prstGeom prst="chevron">
              <a:avLst>
                <a:gd name="adj" fmla="val 541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5" tIns="71435" rIns="71435" bIns="71435" numCol="1" anchor="ctr">
              <a:noAutofit/>
            </a:bodyPr>
            <a:lstStyle/>
            <a:p>
              <a:pPr defTabSz="914400">
                <a:defRPr sz="1800"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53" name="完成项目验证"/>
            <p:cNvSpPr txBox="1"/>
            <p:nvPr/>
          </p:nvSpPr>
          <p:spPr>
            <a:xfrm rot="21595038">
              <a:off x="1461870" y="3723"/>
              <a:ext cx="2237741" cy="917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ctr">
              <a:normAutofit/>
            </a:bodyPr>
            <a:lstStyle>
              <a:lvl1pPr defTabSz="914400">
                <a:defRPr sz="2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6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完成项目验证</a:t>
              </a:r>
              <a:endPara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255" name="îśḻïḑè"/>
          <p:cNvSpPr txBox="1"/>
          <p:nvPr/>
        </p:nvSpPr>
        <p:spPr>
          <a:xfrm>
            <a:off x="6332455" y="8581729"/>
            <a:ext cx="5362154" cy="860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rmAutofit/>
          </a:bodyPr>
          <a:lstStyle>
            <a:lvl1pPr defTabSz="913765">
              <a:defRPr b="1">
                <a:solidFill>
                  <a:srgbClr val="1F4C7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验证问题和解决方案</a:t>
            </a:r>
            <a:endParaRPr sz="3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56" name="ïṡḻiḓé"/>
          <p:cNvSpPr txBox="1"/>
          <p:nvPr/>
        </p:nvSpPr>
        <p:spPr>
          <a:xfrm>
            <a:off x="6954118" y="9619610"/>
            <a:ext cx="5362154" cy="1771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rmAutofit/>
          </a:bodyPr>
          <a:lstStyle/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快速向社区发布MVP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进行必要宣传，吸引第一批粉丝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构建社区沟通机制，形成反馈闭环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58" name="ï$1îďe"/>
          <p:cNvSpPr/>
          <p:nvPr/>
        </p:nvSpPr>
        <p:spPr>
          <a:xfrm rot="21595038">
            <a:off x="12454078" y="4492075"/>
            <a:ext cx="5360045" cy="3035209"/>
          </a:xfrm>
          <a:prstGeom prst="chevron">
            <a:avLst>
              <a:gd name="adj" fmla="val 43080"/>
            </a:avLst>
          </a:prstGeom>
          <a:solidFill>
            <a:srgbClr val="367A76"/>
          </a:solidFill>
          <a:ln w="57150" cap="flat">
            <a:solidFill>
              <a:srgbClr val="FFFFFF"/>
            </a:solidFill>
            <a:prstDash val="solid"/>
            <a:round/>
          </a:ln>
          <a:effectLst/>
        </p:spPr>
        <p:txBody>
          <a:bodyPr wrap="square" lIns="71435" tIns="71435" rIns="71435" bIns="71435" numCol="1" anchor="ctr">
            <a:noAutofit/>
          </a:bodyPr>
          <a:lstStyle/>
          <a:p>
            <a:pPr>
              <a:defRPr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261" name="îṩļiḓê"/>
          <p:cNvGrpSpPr/>
          <p:nvPr/>
        </p:nvGrpSpPr>
        <p:grpSpPr>
          <a:xfrm>
            <a:off x="12231841" y="5114951"/>
            <a:ext cx="5161483" cy="1771016"/>
            <a:chOff x="0" y="0"/>
            <a:chExt cx="5161481" cy="924970"/>
          </a:xfrm>
        </p:grpSpPr>
        <p:sp>
          <p:nvSpPr>
            <p:cNvPr id="1259" name="锯齿"/>
            <p:cNvSpPr/>
            <p:nvPr/>
          </p:nvSpPr>
          <p:spPr>
            <a:xfrm rot="21595038">
              <a:off x="659" y="3723"/>
              <a:ext cx="5160163" cy="917525"/>
            </a:xfrm>
            <a:prstGeom prst="chevron">
              <a:avLst>
                <a:gd name="adj" fmla="val 541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5" tIns="71435" rIns="71435" bIns="71435" numCol="1" anchor="ctr">
              <a:noAutofit/>
            </a:bodyPr>
            <a:lstStyle/>
            <a:p>
              <a:pPr defTabSz="914400">
                <a:defRPr sz="1800"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60" name="社区推广发展"/>
            <p:cNvSpPr txBox="1"/>
            <p:nvPr/>
          </p:nvSpPr>
          <p:spPr>
            <a:xfrm rot="21595038">
              <a:off x="1461870" y="3723"/>
              <a:ext cx="2237741" cy="917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ctr">
              <a:normAutofit/>
            </a:bodyPr>
            <a:lstStyle>
              <a:lvl1pPr defTabSz="914400">
                <a:defRPr sz="2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6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社区推广发展</a:t>
              </a:r>
              <a:endPara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262" name="îṧļíḍè"/>
          <p:cNvSpPr txBox="1"/>
          <p:nvPr/>
        </p:nvSpPr>
        <p:spPr>
          <a:xfrm>
            <a:off x="11790357" y="8581729"/>
            <a:ext cx="5362154" cy="860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rmAutofit/>
          </a:bodyPr>
          <a:lstStyle>
            <a:lvl1pPr defTabSz="913765">
              <a:defRPr b="1">
                <a:solidFill>
                  <a:srgbClr val="367A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扩大项目社区影响力</a:t>
            </a:r>
            <a:endParaRPr sz="3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63" name="î$ľîḑè"/>
          <p:cNvSpPr txBox="1"/>
          <p:nvPr/>
        </p:nvSpPr>
        <p:spPr>
          <a:xfrm>
            <a:off x="12495148" y="9619610"/>
            <a:ext cx="5362154" cy="1750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rmAutofit/>
          </a:bodyPr>
          <a:lstStyle/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制定清晰项目发展roadmap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制定清晰项目发布计划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进行积极社区运营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65" name="iśľíde"/>
          <p:cNvSpPr/>
          <p:nvPr/>
        </p:nvSpPr>
        <p:spPr>
          <a:xfrm rot="21595038">
            <a:off x="17899421" y="4492075"/>
            <a:ext cx="5360045" cy="3035209"/>
          </a:xfrm>
          <a:prstGeom prst="chevron">
            <a:avLst>
              <a:gd name="adj" fmla="val 43080"/>
            </a:avLst>
          </a:prstGeom>
          <a:solidFill>
            <a:srgbClr val="8C275D"/>
          </a:solidFill>
          <a:ln w="57150" cap="flat">
            <a:solidFill>
              <a:srgbClr val="FFFFFF"/>
            </a:solidFill>
            <a:prstDash val="solid"/>
            <a:round/>
          </a:ln>
          <a:effectLst/>
        </p:spPr>
        <p:txBody>
          <a:bodyPr wrap="square" lIns="71435" tIns="71435" rIns="71435" bIns="71435" numCol="1" anchor="ctr">
            <a:noAutofit/>
          </a:bodyPr>
          <a:lstStyle/>
          <a:p>
            <a:pPr>
              <a:defRPr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268" name="iş1iďê"/>
          <p:cNvGrpSpPr/>
          <p:nvPr/>
        </p:nvGrpSpPr>
        <p:grpSpPr>
          <a:xfrm>
            <a:off x="17677185" y="5114951"/>
            <a:ext cx="5161483" cy="1771016"/>
            <a:chOff x="0" y="0"/>
            <a:chExt cx="5161481" cy="924970"/>
          </a:xfrm>
        </p:grpSpPr>
        <p:sp>
          <p:nvSpPr>
            <p:cNvPr id="1266" name="锯齿"/>
            <p:cNvSpPr/>
            <p:nvPr/>
          </p:nvSpPr>
          <p:spPr>
            <a:xfrm rot="21595038">
              <a:off x="659" y="3723"/>
              <a:ext cx="5160163" cy="917525"/>
            </a:xfrm>
            <a:prstGeom prst="chevron">
              <a:avLst>
                <a:gd name="adj" fmla="val 541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5" tIns="71435" rIns="71435" bIns="71435" numCol="1" anchor="ctr">
              <a:noAutofit/>
            </a:bodyPr>
            <a:lstStyle/>
            <a:p>
              <a:pPr defTabSz="914400">
                <a:defRPr sz="1800"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67" name="形成商业运营"/>
            <p:cNvSpPr txBox="1"/>
            <p:nvPr/>
          </p:nvSpPr>
          <p:spPr>
            <a:xfrm rot="21595038">
              <a:off x="1461870" y="3723"/>
              <a:ext cx="2237741" cy="917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ctr">
              <a:normAutofit/>
            </a:bodyPr>
            <a:lstStyle>
              <a:lvl1pPr defTabSz="914400">
                <a:defRPr sz="2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6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形成商业运营</a:t>
              </a:r>
              <a:endPara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269" name="íŝľïde"/>
          <p:cNvSpPr txBox="1"/>
          <p:nvPr/>
        </p:nvSpPr>
        <p:spPr>
          <a:xfrm>
            <a:off x="17162548" y="8581729"/>
            <a:ext cx="5362154" cy="860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rmAutofit/>
          </a:bodyPr>
          <a:lstStyle>
            <a:lvl1pPr defTabSz="913765">
              <a:defRPr b="1">
                <a:solidFill>
                  <a:srgbClr val="8C275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实现项目商业化闭环</a:t>
            </a:r>
            <a:endParaRPr sz="3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70" name="ïS1îdé"/>
          <p:cNvSpPr txBox="1"/>
          <p:nvPr/>
        </p:nvSpPr>
        <p:spPr>
          <a:xfrm>
            <a:off x="17867339" y="9619610"/>
            <a:ext cx="5362154" cy="1771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rmAutofit/>
          </a:bodyPr>
          <a:lstStyle/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制定商业化模式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落实商业化产品版本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285750" lvl="2" indent="-285750" algn="l" defTabSz="913765">
              <a:lnSpc>
                <a:spcPct val="150000"/>
              </a:lnSpc>
              <a:buSzPct val="100000"/>
              <a:buChar char="➢"/>
              <a:defRPr sz="2400">
                <a:latin typeface="冬青黑体简体中文 W3" panose="020B0300000000000000" charset="-122"/>
                <a:ea typeface="冬青黑体简体中文 W3" panose="020B0300000000000000" charset="-122"/>
                <a:cs typeface="冬青黑体简体中文 W3" panose="020B0300000000000000" charset="-122"/>
                <a:sym typeface="冬青黑体简体中文 W3" panose="020B0300000000000000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构建商业运营模型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3" name="íśľíḋé"/>
          <p:cNvSpPr/>
          <p:nvPr/>
        </p:nvSpPr>
        <p:spPr>
          <a:xfrm rot="21595038">
            <a:off x="1485082" y="4492076"/>
            <a:ext cx="5360045" cy="3035209"/>
          </a:xfrm>
          <a:prstGeom prst="chevron">
            <a:avLst>
              <a:gd name="adj" fmla="val 43080"/>
            </a:avLst>
          </a:prstGeom>
          <a:solidFill>
            <a:srgbClr val="717171"/>
          </a:solidFill>
          <a:ln w="57150" cap="flat">
            <a:solidFill>
              <a:srgbClr val="FFFFFF"/>
            </a:solidFill>
            <a:prstDash val="solid"/>
            <a:round/>
          </a:ln>
          <a:effectLst/>
        </p:spPr>
        <p:txBody>
          <a:bodyPr wrap="square" lIns="71435" tIns="71435" rIns="71435" bIns="71435" numCol="1" anchor="ctr">
            <a:noAutofit/>
          </a:bodyPr>
          <a:lstStyle/>
          <a:p>
            <a:pPr>
              <a:defRPr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4" name="îśḷïḋê"/>
          <p:cNvGrpSpPr/>
          <p:nvPr/>
        </p:nvGrpSpPr>
        <p:grpSpPr>
          <a:xfrm>
            <a:off x="1299421" y="5114952"/>
            <a:ext cx="5161483" cy="1771016"/>
            <a:chOff x="0" y="0"/>
            <a:chExt cx="5161481" cy="924970"/>
          </a:xfrm>
        </p:grpSpPr>
        <p:sp>
          <p:nvSpPr>
            <p:cNvPr id="35" name="锯齿"/>
            <p:cNvSpPr/>
            <p:nvPr/>
          </p:nvSpPr>
          <p:spPr>
            <a:xfrm rot="21595038">
              <a:off x="659" y="3723"/>
              <a:ext cx="5160163" cy="917525"/>
            </a:xfrm>
            <a:prstGeom prst="chevron">
              <a:avLst>
                <a:gd name="adj" fmla="val 54154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5" tIns="71435" rIns="71435" bIns="71435" numCol="1" anchor="ctr">
              <a:noAutofit/>
            </a:bodyPr>
            <a:lstStyle/>
            <a:p>
              <a:pPr defTabSz="914400">
                <a:defRPr sz="1800"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36" name="完成项目验证"/>
            <p:cNvSpPr txBox="1"/>
            <p:nvPr/>
          </p:nvSpPr>
          <p:spPr>
            <a:xfrm rot="21595038">
              <a:off x="1461870" y="3723"/>
              <a:ext cx="2237741" cy="917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ctr">
              <a:normAutofit/>
            </a:bodyPr>
            <a:lstStyle>
              <a:lvl1pPr defTabSz="914400">
                <a:defRPr sz="28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36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寻找项目定位</a:t>
              </a:r>
              <a:endParaRPr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开源项目运营思路"/>
          <p:cNvSpPr txBox="1"/>
          <p:nvPr/>
        </p:nvSpPr>
        <p:spPr>
          <a:xfrm>
            <a:off x="6568196" y="1620000"/>
            <a:ext cx="11493526" cy="1067595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>
            <a:lvl1pPr>
              <a:defRPr sz="8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  <a:sym typeface="Helvetica"/>
              </a:rPr>
              <a:t>商业化开源项目运营中的常见问题</a:t>
            </a:r>
            <a:endParaRPr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  <a:sym typeface="Helvetica"/>
            </a:endParaRPr>
          </a:p>
        </p:txBody>
      </p:sp>
      <p:sp>
        <p:nvSpPr>
          <p:cNvPr id="1275" name="iṧ1ïḑe"/>
          <p:cNvSpPr/>
          <p:nvPr/>
        </p:nvSpPr>
        <p:spPr>
          <a:xfrm>
            <a:off x="1262558" y="4367915"/>
            <a:ext cx="5333363" cy="3316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76" name="ïŝliḑe"/>
          <p:cNvSpPr/>
          <p:nvPr/>
        </p:nvSpPr>
        <p:spPr>
          <a:xfrm flipH="1">
            <a:off x="6727280" y="4367915"/>
            <a:ext cx="5333363" cy="3316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77" name="ïś1íḑè"/>
          <p:cNvSpPr/>
          <p:nvPr/>
        </p:nvSpPr>
        <p:spPr>
          <a:xfrm>
            <a:off x="12192000" y="4367915"/>
            <a:ext cx="5333363" cy="3316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78" name="íṡḷïdé"/>
          <p:cNvSpPr/>
          <p:nvPr/>
        </p:nvSpPr>
        <p:spPr>
          <a:xfrm flipH="1">
            <a:off x="17656721" y="4367915"/>
            <a:ext cx="5333363" cy="3316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79" name="îşlîďé"/>
          <p:cNvSpPr/>
          <p:nvPr/>
        </p:nvSpPr>
        <p:spPr>
          <a:xfrm flipV="1">
            <a:off x="1262560" y="7797295"/>
            <a:ext cx="5333363" cy="3316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0" name="iS1ïḑe"/>
          <p:cNvSpPr/>
          <p:nvPr/>
        </p:nvSpPr>
        <p:spPr>
          <a:xfrm flipH="1" flipV="1">
            <a:off x="6727280" y="7797295"/>
            <a:ext cx="5333363" cy="3316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1" name="ïṩľïḓe"/>
          <p:cNvSpPr/>
          <p:nvPr/>
        </p:nvSpPr>
        <p:spPr>
          <a:xfrm flipV="1">
            <a:off x="12192000" y="7797295"/>
            <a:ext cx="5333363" cy="3316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2" name="íšḷidê"/>
          <p:cNvSpPr/>
          <p:nvPr/>
        </p:nvSpPr>
        <p:spPr>
          <a:xfrm flipH="1" flipV="1">
            <a:off x="17656721" y="7797295"/>
            <a:ext cx="5333363" cy="3316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3" name="ïs1ïḓè"/>
          <p:cNvSpPr txBox="1"/>
          <p:nvPr/>
        </p:nvSpPr>
        <p:spPr>
          <a:xfrm>
            <a:off x="1793630" y="6232676"/>
            <a:ext cx="4271215" cy="12608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选择做一个什么样开源项目？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4" name="îṩlïḋé"/>
          <p:cNvSpPr txBox="1"/>
          <p:nvPr/>
        </p:nvSpPr>
        <p:spPr>
          <a:xfrm>
            <a:off x="1793630" y="5445895"/>
            <a:ext cx="4271217" cy="78677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defRPr sz="3600" b="1">
                <a:solidFill>
                  <a:srgbClr val="1F4C7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01.项目定位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5" name="îṧlïḓe"/>
          <p:cNvSpPr txBox="1"/>
          <p:nvPr/>
        </p:nvSpPr>
        <p:spPr>
          <a:xfrm>
            <a:off x="7258351" y="9218712"/>
            <a:ext cx="4271215" cy="12608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如何保持项目活跃度？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6" name="iṩ1ïḋê"/>
          <p:cNvSpPr txBox="1"/>
          <p:nvPr/>
        </p:nvSpPr>
        <p:spPr>
          <a:xfrm>
            <a:off x="7258351" y="8431932"/>
            <a:ext cx="4271217" cy="78677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defRPr sz="3600" b="1">
                <a:solidFill>
                  <a:srgbClr val="8C275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04.社区活跃度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7" name="iS1îḓê"/>
          <p:cNvSpPr txBox="1"/>
          <p:nvPr/>
        </p:nvSpPr>
        <p:spPr>
          <a:xfrm>
            <a:off x="12723071" y="9218712"/>
            <a:ext cx="4271215" cy="12608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如何高效支持社区用户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8" name="íṣḻîďe"/>
          <p:cNvSpPr txBox="1"/>
          <p:nvPr/>
        </p:nvSpPr>
        <p:spPr>
          <a:xfrm>
            <a:off x="12723071" y="8431932"/>
            <a:ext cx="4271217" cy="78677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defRPr sz="3600" b="1">
                <a:solidFill>
                  <a:srgbClr val="1F4C7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06.用户支持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89" name="î$1ïdé"/>
          <p:cNvSpPr txBox="1"/>
          <p:nvPr/>
        </p:nvSpPr>
        <p:spPr>
          <a:xfrm>
            <a:off x="18187794" y="6232676"/>
            <a:ext cx="4271215" cy="12608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如何建设项目的品牌知名度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90" name="íṣḻíḑè"/>
          <p:cNvSpPr txBox="1"/>
          <p:nvPr/>
        </p:nvSpPr>
        <p:spPr>
          <a:xfrm>
            <a:off x="18187794" y="5445895"/>
            <a:ext cx="4271217" cy="78677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defRPr sz="3600" b="1">
                <a:solidFill>
                  <a:srgbClr val="1F4C7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07.品牌建设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91" name="îṣḷídé"/>
          <p:cNvSpPr txBox="1"/>
          <p:nvPr/>
        </p:nvSpPr>
        <p:spPr>
          <a:xfrm>
            <a:off x="7258078" y="6232676"/>
            <a:ext cx="4271215" cy="12608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如何实现项目用户裂变？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92" name="iṥliḓé"/>
          <p:cNvSpPr txBox="1"/>
          <p:nvPr/>
        </p:nvSpPr>
        <p:spPr>
          <a:xfrm>
            <a:off x="7258078" y="5445895"/>
            <a:ext cx="4271217" cy="78677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defRPr sz="3600" b="1">
                <a:solidFill>
                  <a:srgbClr val="367A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03.用户推广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93" name="îSḻïḑê"/>
          <p:cNvSpPr txBox="1"/>
          <p:nvPr/>
        </p:nvSpPr>
        <p:spPr>
          <a:xfrm>
            <a:off x="12723071" y="6232676"/>
            <a:ext cx="4271215" cy="12608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如何制定项目迭代计划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94" name="íś1îḍe"/>
          <p:cNvSpPr txBox="1"/>
          <p:nvPr/>
        </p:nvSpPr>
        <p:spPr>
          <a:xfrm>
            <a:off x="12723071" y="5445895"/>
            <a:ext cx="4271217" cy="78677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defRPr sz="3600" b="1">
                <a:solidFill>
                  <a:srgbClr val="8C275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05.产品迭代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95" name="íSlíḑê"/>
          <p:cNvSpPr txBox="1"/>
          <p:nvPr/>
        </p:nvSpPr>
        <p:spPr>
          <a:xfrm>
            <a:off x="1793631" y="9218712"/>
            <a:ext cx="4271216" cy="12608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如何获取第一批项目粉丝？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96" name="ï$ḻíḑè"/>
          <p:cNvSpPr txBox="1"/>
          <p:nvPr/>
        </p:nvSpPr>
        <p:spPr>
          <a:xfrm>
            <a:off x="1793631" y="8431932"/>
            <a:ext cx="4271218" cy="78677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defRPr sz="3600" b="1">
                <a:solidFill>
                  <a:srgbClr val="367A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02.项目启动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97" name="í$ľïḓe"/>
          <p:cNvSpPr txBox="1"/>
          <p:nvPr/>
        </p:nvSpPr>
        <p:spPr>
          <a:xfrm>
            <a:off x="18187794" y="9218712"/>
            <a:ext cx="4271215" cy="126080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>
              <a:lnSpc>
                <a:spcPct val="150000"/>
              </a:lnSpc>
              <a:def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如何构建合适运营模型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98" name="íṩ1idê"/>
          <p:cNvSpPr txBox="1"/>
          <p:nvPr/>
        </p:nvSpPr>
        <p:spPr>
          <a:xfrm>
            <a:off x="18187794" y="8431932"/>
            <a:ext cx="4271217" cy="78677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defRPr sz="3600" b="1">
                <a:solidFill>
                  <a:srgbClr val="367A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08.商业运营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关于我…"/>
          <p:cNvSpPr txBox="1"/>
          <p:nvPr>
            <p:custDataLst>
              <p:tags r:id="rId1"/>
            </p:custDataLst>
          </p:nvPr>
        </p:nvSpPr>
        <p:spPr>
          <a:xfrm>
            <a:off x="1999911" y="1487785"/>
            <a:ext cx="2870974" cy="1252261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 algn="l"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72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rPr>
              <a:t>关于我</a:t>
            </a:r>
            <a:endParaRPr sz="72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92914" y="3563265"/>
            <a:ext cx="14277922" cy="7230918"/>
            <a:chOff x="9644810" y="4282242"/>
            <a:chExt cx="13300396" cy="7230918"/>
          </a:xfrm>
        </p:grpSpPr>
        <p:sp>
          <p:nvSpPr>
            <p:cNvPr id="486" name="矩形"/>
            <p:cNvSpPr/>
            <p:nvPr>
              <p:custDataLst>
                <p:tags r:id="rId2"/>
              </p:custDataLst>
            </p:nvPr>
          </p:nvSpPr>
          <p:spPr>
            <a:xfrm>
              <a:off x="9644810" y="4282242"/>
              <a:ext cx="13300396" cy="7230918"/>
            </a:xfrm>
            <a:prstGeom prst="rect">
              <a:avLst/>
            </a:prstGeom>
            <a:solidFill>
              <a:srgbClr val="000000">
                <a:alpha val="7566"/>
              </a:srgbClr>
            </a:solidFill>
            <a:ln w="25400">
              <a:solidFill>
                <a:schemeClr val="accent1">
                  <a:alpha val="7566"/>
                </a:schemeClr>
              </a:solidFill>
            </a:ln>
          </p:spPr>
          <p:txBody>
            <a:bodyPr lIns="71435" tIns="71435" rIns="71435" bIns="71435" anchor="ctr"/>
            <a:lstStyle/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488" name="毕业于浙江大学。中国早期的公有云平台使用者和云计算技术布道者。在 AWS、阿里云等平台有近 10 年的生产环境开发、部署和运维经验。曾任 Autodesk 中国研发中心项目负责人、阿里云杭州研发团队日志服务产品经理。"/>
            <p:cNvSpPr txBox="1"/>
            <p:nvPr>
              <p:custDataLst>
                <p:tags r:id="rId3"/>
              </p:custDataLst>
            </p:nvPr>
          </p:nvSpPr>
          <p:spPr>
            <a:xfrm>
              <a:off x="10144826" y="4884153"/>
              <a:ext cx="12319660" cy="588801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71435" tIns="71435" rIns="71435" bIns="71435" anchor="ctr">
              <a:spAutoFit/>
            </a:bodyPr>
            <a:lstStyle>
              <a:lvl1pPr indent="228600" algn="just" defTabSz="266700">
                <a:defRPr sz="4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pPr lvl="1" algn="l">
                <a:lnSpc>
                  <a:spcPct val="150000"/>
                </a:lnSpc>
              </a:pPr>
              <a:r>
                <a:rPr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毕业于浙江大学</a:t>
              </a:r>
              <a:r>
                <a:rPr lang="zh-CN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，目前在</a:t>
              </a:r>
              <a:r>
                <a:rPr lang="zh-CN" altLang="en-US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飞致云</a:t>
              </a:r>
              <a:r>
                <a:rPr lang="zh-CN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任副总裁</a:t>
              </a:r>
              <a:r>
                <a:rPr lang="zh-CN" altLang="en-US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、</a:t>
              </a:r>
              <a:r>
                <a:rPr lang="zh-CN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东区总经理</a:t>
              </a:r>
              <a:r>
                <a:rPr lang="zh-CN" altLang="en-US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，</a:t>
              </a:r>
              <a:r>
                <a:rPr lang="zh-CN" altLang="zh-CN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全程参与</a:t>
              </a:r>
              <a:r>
                <a:rPr lang="zh-CN" altLang="en-US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了</a:t>
              </a:r>
              <a:r>
                <a:rPr lang="zh-CN" altLang="zh-CN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飞致云开源项目商业化历程。</a:t>
              </a:r>
              <a:endParaRPr lang="en-US" altLang="zh-CN" sz="3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 marL="457200" lvl="1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中国早期的公有云平台使用者和云计算技术布道者</a:t>
              </a:r>
              <a:r>
                <a:rPr lang="zh-CN" altLang="en-US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；</a:t>
              </a:r>
              <a:endParaRPr lang="en-US" sz="3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 marL="457200" lvl="1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在 AWS、阿里云等平台有近 10 年的生产环境开发、部署和运维经验</a:t>
              </a:r>
              <a:r>
                <a:rPr lang="zh-CN" altLang="en-US"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；</a:t>
              </a:r>
              <a:endParaRPr lang="en-US" sz="3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 marL="457200" lvl="1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sz="3600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曾任 Autodesk 中国研发中心项目负责人、阿里云杭州研发团队日志服务产品经理。</a:t>
              </a:r>
              <a:endParaRPr sz="36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53942" y="9958626"/>
            <a:ext cx="5433883" cy="158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228600" defTabSz="266700">
              <a:lnSpc>
                <a:spcPct val="130000"/>
              </a:lnSpc>
              <a:defRPr sz="5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3600" dirty="0">
                <a:solidFill>
                  <a:schemeClr val="tx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徐桂林</a:t>
            </a:r>
            <a:endParaRPr lang="zh-CN" altLang="en-US" sz="3200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lvl="1" indent="228600" defTabSz="266700">
              <a:defRPr sz="5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3200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飞致云联合创始人、副总裁</a:t>
            </a:r>
            <a:r>
              <a:rPr lang="zh-CN" altLang="en-US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</a:t>
            </a:r>
            <a:endParaRPr lang="zh-CN" altLang="en-US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17464" r="21951"/>
          <a:stretch>
            <a:fillRect/>
          </a:stretch>
        </p:blipFill>
        <p:spPr>
          <a:xfrm>
            <a:off x="2289000" y="3604829"/>
            <a:ext cx="5163769" cy="56829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7823200" cy="13716000"/>
          </a:xfrm>
          <a:prstGeom prst="rect">
            <a:avLst/>
          </a:prstGeom>
          <a:solidFill>
            <a:srgbClr val="156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grpSp>
        <p:nvGrpSpPr>
          <p:cNvPr id="11" name="组合 10"/>
          <p:cNvGrpSpPr/>
          <p:nvPr/>
        </p:nvGrpSpPr>
        <p:grpSpPr>
          <a:xfrm>
            <a:off x="5387138" y="4424030"/>
            <a:ext cx="4867940" cy="4867940"/>
            <a:chOff x="2693569" y="2212015"/>
            <a:chExt cx="2433970" cy="2433970"/>
          </a:xfrm>
        </p:grpSpPr>
        <p:sp>
          <p:nvSpPr>
            <p:cNvPr id="5" name="椭圆 4"/>
            <p:cNvSpPr/>
            <p:nvPr/>
          </p:nvSpPr>
          <p:spPr>
            <a:xfrm>
              <a:off x="2693569" y="2212015"/>
              <a:ext cx="2433970" cy="24339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400"/>
            </a:p>
          </p:txBody>
        </p:sp>
        <p:sp>
          <p:nvSpPr>
            <p:cNvPr id="6" name="椭圆 5"/>
            <p:cNvSpPr/>
            <p:nvPr/>
          </p:nvSpPr>
          <p:spPr>
            <a:xfrm>
              <a:off x="2925650" y="2443050"/>
              <a:ext cx="1971900" cy="1971900"/>
            </a:xfrm>
            <a:prstGeom prst="ellipse">
              <a:avLst/>
            </a:prstGeom>
            <a:solidFill>
              <a:srgbClr val="156289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3000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23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01072" y="3549504"/>
            <a:ext cx="44855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endParaRPr lang="zh-CN" altLang="en-US" sz="1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64404" y="5765496"/>
            <a:ext cx="8432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rgbClr val="156389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飞致云商业化探索</a:t>
            </a:r>
            <a:endParaRPr lang="zh-CN" altLang="en-US" sz="8000" dirty="0">
              <a:solidFill>
                <a:srgbClr val="156389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64404" y="7212941"/>
            <a:ext cx="8432284" cy="91438"/>
          </a:xfrm>
          <a:prstGeom prst="rect">
            <a:avLst/>
          </a:prstGeom>
          <a:solidFill>
            <a:srgbClr val="156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sp>
        <p:nvSpPr>
          <p:cNvPr id="17" name="文本框 16"/>
          <p:cNvSpPr txBox="1"/>
          <p:nvPr/>
        </p:nvSpPr>
        <p:spPr>
          <a:xfrm>
            <a:off x="12564404" y="7430711"/>
            <a:ext cx="6637996" cy="150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+mn-ea"/>
              </a:rPr>
              <a:t>JumpServer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+mn-ea"/>
              </a:rPr>
              <a:t>商业化历程回顾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+mn-ea"/>
              </a:rPr>
              <a:t>飞致云模式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飞致云的故事"/>
          <p:cNvSpPr txBox="1"/>
          <p:nvPr/>
        </p:nvSpPr>
        <p:spPr>
          <a:xfrm>
            <a:off x="0" y="1642844"/>
            <a:ext cx="24384000" cy="1067595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defRPr sz="8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dirty="0" err="1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飞致云开源故事</a:t>
            </a:r>
            <a:endParaRPr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301" name="文本框 2"/>
          <p:cNvSpPr txBox="1"/>
          <p:nvPr/>
        </p:nvSpPr>
        <p:spPr>
          <a:xfrm>
            <a:off x="4901565" y="11689303"/>
            <a:ext cx="15544800" cy="821374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>
              <a:defRPr sz="8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我们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基于创新的开源模式，</a:t>
            </a: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为数据经济时代创造好软件！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155478" y="5219200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535353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2014</a:t>
            </a:r>
            <a:endParaRPr lang="zh-CN" altLang="en-US" sz="6400" b="1" dirty="0">
              <a:solidFill>
                <a:srgbClr val="535353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445157" y="7505788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2D937D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2017</a:t>
            </a:r>
            <a:endParaRPr lang="zh-CN" altLang="en-US" sz="6400" b="1" dirty="0">
              <a:solidFill>
                <a:srgbClr val="2D937D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694861" y="5219200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783787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2020</a:t>
            </a:r>
            <a:endParaRPr lang="zh-CN" altLang="en-US" sz="6400" b="1" dirty="0">
              <a:solidFill>
                <a:srgbClr val="783787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951779" y="7505788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2C7BE0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2021</a:t>
            </a:r>
            <a:endParaRPr lang="zh-CN" altLang="en-US" sz="6400" b="1" dirty="0">
              <a:solidFill>
                <a:srgbClr val="2C7BE0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1" name="任意多边形 166"/>
          <p:cNvSpPr/>
          <p:nvPr/>
        </p:nvSpPr>
        <p:spPr>
          <a:xfrm>
            <a:off x="13714924" y="6591130"/>
            <a:ext cx="3302791" cy="474690"/>
          </a:xfrm>
          <a:custGeom>
            <a:avLst/>
            <a:gdLst>
              <a:gd name="connsiteX0" fmla="*/ 1025129 w 2050257"/>
              <a:gd name="connsiteY0" fmla="*/ 51197 h 221456"/>
              <a:gd name="connsiteX1" fmla="*/ 965597 w 2050257"/>
              <a:gd name="connsiteY1" fmla="*/ 110729 h 221456"/>
              <a:gd name="connsiteX2" fmla="*/ 1025129 w 2050257"/>
              <a:gd name="connsiteY2" fmla="*/ 170261 h 221456"/>
              <a:gd name="connsiteX3" fmla="*/ 1084661 w 2050257"/>
              <a:gd name="connsiteY3" fmla="*/ 110729 h 221456"/>
              <a:gd name="connsiteX4" fmla="*/ 1025129 w 2050257"/>
              <a:gd name="connsiteY4" fmla="*/ 51197 h 221456"/>
              <a:gd name="connsiteX5" fmla="*/ 9525 w 2050257"/>
              <a:gd name="connsiteY5" fmla="*/ 0 h 221456"/>
              <a:gd name="connsiteX6" fmla="*/ 1964532 w 2050257"/>
              <a:gd name="connsiteY6" fmla="*/ 0 h 221456"/>
              <a:gd name="connsiteX7" fmla="*/ 2050257 w 2050257"/>
              <a:gd name="connsiteY7" fmla="*/ 116681 h 221456"/>
              <a:gd name="connsiteX8" fmla="*/ 1952625 w 2050257"/>
              <a:gd name="connsiteY8" fmla="*/ 221456 h 221456"/>
              <a:gd name="connsiteX9" fmla="*/ 0 w 2050257"/>
              <a:gd name="connsiteY9" fmla="*/ 221456 h 221456"/>
              <a:gd name="connsiteX10" fmla="*/ 100013 w 2050257"/>
              <a:gd name="connsiteY10" fmla="*/ 116681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0257" h="221456">
                <a:moveTo>
                  <a:pt x="1025129" y="51197"/>
                </a:moveTo>
                <a:cubicBezTo>
                  <a:pt x="992250" y="51197"/>
                  <a:pt x="965597" y="77850"/>
                  <a:pt x="965597" y="110729"/>
                </a:cubicBezTo>
                <a:cubicBezTo>
                  <a:pt x="965597" y="143608"/>
                  <a:pt x="992250" y="170261"/>
                  <a:pt x="1025129" y="170261"/>
                </a:cubicBezTo>
                <a:cubicBezTo>
                  <a:pt x="1058008" y="170261"/>
                  <a:pt x="1084661" y="143608"/>
                  <a:pt x="1084661" y="110729"/>
                </a:cubicBezTo>
                <a:cubicBezTo>
                  <a:pt x="1084661" y="77850"/>
                  <a:pt x="1058008" y="51197"/>
                  <a:pt x="1025129" y="51197"/>
                </a:cubicBezTo>
                <a:close/>
                <a:moveTo>
                  <a:pt x="9525" y="0"/>
                </a:moveTo>
                <a:lnTo>
                  <a:pt x="1964532" y="0"/>
                </a:lnTo>
                <a:lnTo>
                  <a:pt x="2050257" y="116681"/>
                </a:lnTo>
                <a:lnTo>
                  <a:pt x="1952625" y="221456"/>
                </a:lnTo>
                <a:lnTo>
                  <a:pt x="0" y="221456"/>
                </a:lnTo>
                <a:lnTo>
                  <a:pt x="100013" y="116681"/>
                </a:lnTo>
                <a:close/>
              </a:path>
            </a:pathLst>
          </a:custGeom>
          <a:solidFill>
            <a:srgbClr val="1D5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4284328" y="5219200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1D52BA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2021</a:t>
            </a:r>
            <a:endParaRPr lang="zh-CN" altLang="en-US" sz="6400" b="1" dirty="0">
              <a:solidFill>
                <a:srgbClr val="1D52BA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3" name="任意多边形 158"/>
          <p:cNvSpPr/>
          <p:nvPr/>
        </p:nvSpPr>
        <p:spPr>
          <a:xfrm>
            <a:off x="10434409" y="6591130"/>
            <a:ext cx="3302791" cy="474690"/>
          </a:xfrm>
          <a:custGeom>
            <a:avLst/>
            <a:gdLst>
              <a:gd name="connsiteX0" fmla="*/ 1025129 w 2050257"/>
              <a:gd name="connsiteY0" fmla="*/ 51197 h 221456"/>
              <a:gd name="connsiteX1" fmla="*/ 965597 w 2050257"/>
              <a:gd name="connsiteY1" fmla="*/ 110729 h 221456"/>
              <a:gd name="connsiteX2" fmla="*/ 1025129 w 2050257"/>
              <a:gd name="connsiteY2" fmla="*/ 170261 h 221456"/>
              <a:gd name="connsiteX3" fmla="*/ 1084661 w 2050257"/>
              <a:gd name="connsiteY3" fmla="*/ 110729 h 221456"/>
              <a:gd name="connsiteX4" fmla="*/ 1025129 w 2050257"/>
              <a:gd name="connsiteY4" fmla="*/ 51197 h 221456"/>
              <a:gd name="connsiteX5" fmla="*/ 9525 w 2050257"/>
              <a:gd name="connsiteY5" fmla="*/ 0 h 221456"/>
              <a:gd name="connsiteX6" fmla="*/ 1964532 w 2050257"/>
              <a:gd name="connsiteY6" fmla="*/ 0 h 221456"/>
              <a:gd name="connsiteX7" fmla="*/ 2050257 w 2050257"/>
              <a:gd name="connsiteY7" fmla="*/ 116681 h 221456"/>
              <a:gd name="connsiteX8" fmla="*/ 1952625 w 2050257"/>
              <a:gd name="connsiteY8" fmla="*/ 221456 h 221456"/>
              <a:gd name="connsiteX9" fmla="*/ 0 w 2050257"/>
              <a:gd name="connsiteY9" fmla="*/ 221456 h 221456"/>
              <a:gd name="connsiteX10" fmla="*/ 100013 w 2050257"/>
              <a:gd name="connsiteY10" fmla="*/ 116681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0257" h="221456">
                <a:moveTo>
                  <a:pt x="1025129" y="51197"/>
                </a:moveTo>
                <a:cubicBezTo>
                  <a:pt x="992250" y="51197"/>
                  <a:pt x="965597" y="77850"/>
                  <a:pt x="965597" y="110729"/>
                </a:cubicBezTo>
                <a:cubicBezTo>
                  <a:pt x="965597" y="143608"/>
                  <a:pt x="992250" y="170261"/>
                  <a:pt x="1025129" y="170261"/>
                </a:cubicBezTo>
                <a:cubicBezTo>
                  <a:pt x="1058008" y="170261"/>
                  <a:pt x="1084661" y="143608"/>
                  <a:pt x="1084661" y="110729"/>
                </a:cubicBezTo>
                <a:cubicBezTo>
                  <a:pt x="1084661" y="77850"/>
                  <a:pt x="1058008" y="51197"/>
                  <a:pt x="1025129" y="51197"/>
                </a:cubicBezTo>
                <a:close/>
                <a:moveTo>
                  <a:pt x="9525" y="0"/>
                </a:moveTo>
                <a:lnTo>
                  <a:pt x="1964532" y="0"/>
                </a:lnTo>
                <a:lnTo>
                  <a:pt x="2050257" y="116681"/>
                </a:lnTo>
                <a:lnTo>
                  <a:pt x="1952625" y="221456"/>
                </a:lnTo>
                <a:lnTo>
                  <a:pt x="0" y="221456"/>
                </a:lnTo>
                <a:lnTo>
                  <a:pt x="100013" y="116681"/>
                </a:lnTo>
                <a:close/>
              </a:path>
            </a:pathLst>
          </a:custGeom>
          <a:solidFill>
            <a:srgbClr val="2C7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4" name="任意多边形 130"/>
          <p:cNvSpPr/>
          <p:nvPr/>
        </p:nvSpPr>
        <p:spPr>
          <a:xfrm>
            <a:off x="7148293" y="6591130"/>
            <a:ext cx="3302791" cy="474690"/>
          </a:xfrm>
          <a:custGeom>
            <a:avLst/>
            <a:gdLst>
              <a:gd name="connsiteX0" fmla="*/ 1025129 w 2050257"/>
              <a:gd name="connsiteY0" fmla="*/ 51197 h 221456"/>
              <a:gd name="connsiteX1" fmla="*/ 965597 w 2050257"/>
              <a:gd name="connsiteY1" fmla="*/ 110729 h 221456"/>
              <a:gd name="connsiteX2" fmla="*/ 1025129 w 2050257"/>
              <a:gd name="connsiteY2" fmla="*/ 170261 h 221456"/>
              <a:gd name="connsiteX3" fmla="*/ 1084661 w 2050257"/>
              <a:gd name="connsiteY3" fmla="*/ 110729 h 221456"/>
              <a:gd name="connsiteX4" fmla="*/ 1025129 w 2050257"/>
              <a:gd name="connsiteY4" fmla="*/ 51197 h 221456"/>
              <a:gd name="connsiteX5" fmla="*/ 9525 w 2050257"/>
              <a:gd name="connsiteY5" fmla="*/ 0 h 221456"/>
              <a:gd name="connsiteX6" fmla="*/ 1964532 w 2050257"/>
              <a:gd name="connsiteY6" fmla="*/ 0 h 221456"/>
              <a:gd name="connsiteX7" fmla="*/ 2050257 w 2050257"/>
              <a:gd name="connsiteY7" fmla="*/ 116681 h 221456"/>
              <a:gd name="connsiteX8" fmla="*/ 1952625 w 2050257"/>
              <a:gd name="connsiteY8" fmla="*/ 221456 h 221456"/>
              <a:gd name="connsiteX9" fmla="*/ 0 w 2050257"/>
              <a:gd name="connsiteY9" fmla="*/ 221456 h 221456"/>
              <a:gd name="connsiteX10" fmla="*/ 100013 w 2050257"/>
              <a:gd name="connsiteY10" fmla="*/ 116681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0257" h="221456">
                <a:moveTo>
                  <a:pt x="1025129" y="51197"/>
                </a:moveTo>
                <a:cubicBezTo>
                  <a:pt x="992250" y="51197"/>
                  <a:pt x="965597" y="77850"/>
                  <a:pt x="965597" y="110729"/>
                </a:cubicBezTo>
                <a:cubicBezTo>
                  <a:pt x="965597" y="143608"/>
                  <a:pt x="992250" y="170261"/>
                  <a:pt x="1025129" y="170261"/>
                </a:cubicBezTo>
                <a:cubicBezTo>
                  <a:pt x="1058008" y="170261"/>
                  <a:pt x="1084661" y="143608"/>
                  <a:pt x="1084661" y="110729"/>
                </a:cubicBezTo>
                <a:cubicBezTo>
                  <a:pt x="1084661" y="77850"/>
                  <a:pt x="1058008" y="51197"/>
                  <a:pt x="1025129" y="51197"/>
                </a:cubicBezTo>
                <a:close/>
                <a:moveTo>
                  <a:pt x="9525" y="0"/>
                </a:moveTo>
                <a:lnTo>
                  <a:pt x="1964532" y="0"/>
                </a:lnTo>
                <a:lnTo>
                  <a:pt x="2050257" y="116681"/>
                </a:lnTo>
                <a:lnTo>
                  <a:pt x="1952625" y="221456"/>
                </a:lnTo>
                <a:lnTo>
                  <a:pt x="0" y="221456"/>
                </a:lnTo>
                <a:lnTo>
                  <a:pt x="100013" y="116681"/>
                </a:lnTo>
                <a:close/>
              </a:path>
            </a:pathLst>
          </a:custGeom>
          <a:solidFill>
            <a:srgbClr val="783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5" name="任意多边形 97"/>
          <p:cNvSpPr/>
          <p:nvPr/>
        </p:nvSpPr>
        <p:spPr>
          <a:xfrm>
            <a:off x="3851103" y="6591130"/>
            <a:ext cx="3302791" cy="474690"/>
          </a:xfrm>
          <a:custGeom>
            <a:avLst/>
            <a:gdLst>
              <a:gd name="connsiteX0" fmla="*/ 1025129 w 2050257"/>
              <a:gd name="connsiteY0" fmla="*/ 51197 h 221456"/>
              <a:gd name="connsiteX1" fmla="*/ 965597 w 2050257"/>
              <a:gd name="connsiteY1" fmla="*/ 110729 h 221456"/>
              <a:gd name="connsiteX2" fmla="*/ 1025129 w 2050257"/>
              <a:gd name="connsiteY2" fmla="*/ 170261 h 221456"/>
              <a:gd name="connsiteX3" fmla="*/ 1084661 w 2050257"/>
              <a:gd name="connsiteY3" fmla="*/ 110729 h 221456"/>
              <a:gd name="connsiteX4" fmla="*/ 1025129 w 2050257"/>
              <a:gd name="connsiteY4" fmla="*/ 51197 h 221456"/>
              <a:gd name="connsiteX5" fmla="*/ 9525 w 2050257"/>
              <a:gd name="connsiteY5" fmla="*/ 0 h 221456"/>
              <a:gd name="connsiteX6" fmla="*/ 1964532 w 2050257"/>
              <a:gd name="connsiteY6" fmla="*/ 0 h 221456"/>
              <a:gd name="connsiteX7" fmla="*/ 2050257 w 2050257"/>
              <a:gd name="connsiteY7" fmla="*/ 116681 h 221456"/>
              <a:gd name="connsiteX8" fmla="*/ 1952625 w 2050257"/>
              <a:gd name="connsiteY8" fmla="*/ 221456 h 221456"/>
              <a:gd name="connsiteX9" fmla="*/ 0 w 2050257"/>
              <a:gd name="connsiteY9" fmla="*/ 221456 h 221456"/>
              <a:gd name="connsiteX10" fmla="*/ 100013 w 2050257"/>
              <a:gd name="connsiteY10" fmla="*/ 116681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0257" h="221456">
                <a:moveTo>
                  <a:pt x="1025129" y="51197"/>
                </a:moveTo>
                <a:cubicBezTo>
                  <a:pt x="992250" y="51197"/>
                  <a:pt x="965597" y="77850"/>
                  <a:pt x="965597" y="110729"/>
                </a:cubicBezTo>
                <a:cubicBezTo>
                  <a:pt x="965597" y="143608"/>
                  <a:pt x="992250" y="170261"/>
                  <a:pt x="1025129" y="170261"/>
                </a:cubicBezTo>
                <a:cubicBezTo>
                  <a:pt x="1058008" y="170261"/>
                  <a:pt x="1084661" y="143608"/>
                  <a:pt x="1084661" y="110729"/>
                </a:cubicBezTo>
                <a:cubicBezTo>
                  <a:pt x="1084661" y="77850"/>
                  <a:pt x="1058008" y="51197"/>
                  <a:pt x="1025129" y="51197"/>
                </a:cubicBezTo>
                <a:close/>
                <a:moveTo>
                  <a:pt x="9525" y="0"/>
                </a:moveTo>
                <a:lnTo>
                  <a:pt x="1964532" y="0"/>
                </a:lnTo>
                <a:lnTo>
                  <a:pt x="2050257" y="116681"/>
                </a:lnTo>
                <a:lnTo>
                  <a:pt x="1952625" y="221456"/>
                </a:lnTo>
                <a:lnTo>
                  <a:pt x="0" y="221456"/>
                </a:lnTo>
                <a:lnTo>
                  <a:pt x="100013" y="116681"/>
                </a:lnTo>
                <a:close/>
              </a:path>
            </a:pathLst>
          </a:custGeom>
          <a:solidFill>
            <a:srgbClr val="2D9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6" name="任意多边形 74"/>
          <p:cNvSpPr/>
          <p:nvPr/>
        </p:nvSpPr>
        <p:spPr>
          <a:xfrm>
            <a:off x="606551" y="6591130"/>
            <a:ext cx="3302791" cy="474690"/>
          </a:xfrm>
          <a:custGeom>
            <a:avLst/>
            <a:gdLst>
              <a:gd name="connsiteX0" fmla="*/ 1025129 w 2050257"/>
              <a:gd name="connsiteY0" fmla="*/ 51197 h 221456"/>
              <a:gd name="connsiteX1" fmla="*/ 965597 w 2050257"/>
              <a:gd name="connsiteY1" fmla="*/ 110729 h 221456"/>
              <a:gd name="connsiteX2" fmla="*/ 1025129 w 2050257"/>
              <a:gd name="connsiteY2" fmla="*/ 170261 h 221456"/>
              <a:gd name="connsiteX3" fmla="*/ 1084661 w 2050257"/>
              <a:gd name="connsiteY3" fmla="*/ 110729 h 221456"/>
              <a:gd name="connsiteX4" fmla="*/ 1025129 w 2050257"/>
              <a:gd name="connsiteY4" fmla="*/ 51197 h 221456"/>
              <a:gd name="connsiteX5" fmla="*/ 9525 w 2050257"/>
              <a:gd name="connsiteY5" fmla="*/ 0 h 221456"/>
              <a:gd name="connsiteX6" fmla="*/ 1964532 w 2050257"/>
              <a:gd name="connsiteY6" fmla="*/ 0 h 221456"/>
              <a:gd name="connsiteX7" fmla="*/ 2050257 w 2050257"/>
              <a:gd name="connsiteY7" fmla="*/ 116681 h 221456"/>
              <a:gd name="connsiteX8" fmla="*/ 1952625 w 2050257"/>
              <a:gd name="connsiteY8" fmla="*/ 221456 h 221456"/>
              <a:gd name="connsiteX9" fmla="*/ 0 w 2050257"/>
              <a:gd name="connsiteY9" fmla="*/ 221456 h 221456"/>
              <a:gd name="connsiteX10" fmla="*/ 100013 w 2050257"/>
              <a:gd name="connsiteY10" fmla="*/ 116681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0257" h="221456">
                <a:moveTo>
                  <a:pt x="1025129" y="51197"/>
                </a:moveTo>
                <a:cubicBezTo>
                  <a:pt x="992250" y="51197"/>
                  <a:pt x="965597" y="77850"/>
                  <a:pt x="965597" y="110729"/>
                </a:cubicBezTo>
                <a:cubicBezTo>
                  <a:pt x="965597" y="143608"/>
                  <a:pt x="992250" y="170261"/>
                  <a:pt x="1025129" y="170261"/>
                </a:cubicBezTo>
                <a:cubicBezTo>
                  <a:pt x="1058008" y="170261"/>
                  <a:pt x="1084661" y="143608"/>
                  <a:pt x="1084661" y="110729"/>
                </a:cubicBezTo>
                <a:cubicBezTo>
                  <a:pt x="1084661" y="77850"/>
                  <a:pt x="1058008" y="51197"/>
                  <a:pt x="1025129" y="51197"/>
                </a:cubicBezTo>
                <a:close/>
                <a:moveTo>
                  <a:pt x="9525" y="0"/>
                </a:moveTo>
                <a:lnTo>
                  <a:pt x="1964532" y="0"/>
                </a:lnTo>
                <a:lnTo>
                  <a:pt x="2050257" y="116681"/>
                </a:lnTo>
                <a:lnTo>
                  <a:pt x="1952625" y="221456"/>
                </a:lnTo>
                <a:lnTo>
                  <a:pt x="0" y="221456"/>
                </a:lnTo>
                <a:lnTo>
                  <a:pt x="100013" y="116681"/>
                </a:lnTo>
                <a:close/>
              </a:path>
            </a:pathLst>
          </a:cu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7" name="任意多边形 166"/>
          <p:cNvSpPr/>
          <p:nvPr/>
        </p:nvSpPr>
        <p:spPr>
          <a:xfrm>
            <a:off x="20281553" y="6591130"/>
            <a:ext cx="3302791" cy="474690"/>
          </a:xfrm>
          <a:custGeom>
            <a:avLst/>
            <a:gdLst>
              <a:gd name="connsiteX0" fmla="*/ 1025129 w 2050257"/>
              <a:gd name="connsiteY0" fmla="*/ 51197 h 221456"/>
              <a:gd name="connsiteX1" fmla="*/ 965597 w 2050257"/>
              <a:gd name="connsiteY1" fmla="*/ 110729 h 221456"/>
              <a:gd name="connsiteX2" fmla="*/ 1025129 w 2050257"/>
              <a:gd name="connsiteY2" fmla="*/ 170261 h 221456"/>
              <a:gd name="connsiteX3" fmla="*/ 1084661 w 2050257"/>
              <a:gd name="connsiteY3" fmla="*/ 110729 h 221456"/>
              <a:gd name="connsiteX4" fmla="*/ 1025129 w 2050257"/>
              <a:gd name="connsiteY4" fmla="*/ 51197 h 221456"/>
              <a:gd name="connsiteX5" fmla="*/ 9525 w 2050257"/>
              <a:gd name="connsiteY5" fmla="*/ 0 h 221456"/>
              <a:gd name="connsiteX6" fmla="*/ 1964532 w 2050257"/>
              <a:gd name="connsiteY6" fmla="*/ 0 h 221456"/>
              <a:gd name="connsiteX7" fmla="*/ 2050257 w 2050257"/>
              <a:gd name="connsiteY7" fmla="*/ 116681 h 221456"/>
              <a:gd name="connsiteX8" fmla="*/ 1952625 w 2050257"/>
              <a:gd name="connsiteY8" fmla="*/ 221456 h 221456"/>
              <a:gd name="connsiteX9" fmla="*/ 0 w 2050257"/>
              <a:gd name="connsiteY9" fmla="*/ 221456 h 221456"/>
              <a:gd name="connsiteX10" fmla="*/ 100013 w 2050257"/>
              <a:gd name="connsiteY10" fmla="*/ 116681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0257" h="221456">
                <a:moveTo>
                  <a:pt x="1025129" y="51197"/>
                </a:moveTo>
                <a:cubicBezTo>
                  <a:pt x="992250" y="51197"/>
                  <a:pt x="965597" y="77850"/>
                  <a:pt x="965597" y="110729"/>
                </a:cubicBezTo>
                <a:cubicBezTo>
                  <a:pt x="965597" y="143608"/>
                  <a:pt x="992250" y="170261"/>
                  <a:pt x="1025129" y="170261"/>
                </a:cubicBezTo>
                <a:cubicBezTo>
                  <a:pt x="1058008" y="170261"/>
                  <a:pt x="1084661" y="143608"/>
                  <a:pt x="1084661" y="110729"/>
                </a:cubicBezTo>
                <a:cubicBezTo>
                  <a:pt x="1084661" y="77850"/>
                  <a:pt x="1058008" y="51197"/>
                  <a:pt x="1025129" y="51197"/>
                </a:cubicBezTo>
                <a:close/>
                <a:moveTo>
                  <a:pt x="9525" y="0"/>
                </a:moveTo>
                <a:lnTo>
                  <a:pt x="1964532" y="0"/>
                </a:lnTo>
                <a:lnTo>
                  <a:pt x="2050257" y="116681"/>
                </a:lnTo>
                <a:lnTo>
                  <a:pt x="1952625" y="221456"/>
                </a:lnTo>
                <a:lnTo>
                  <a:pt x="0" y="221456"/>
                </a:lnTo>
                <a:lnTo>
                  <a:pt x="100013" y="116681"/>
                </a:lnTo>
                <a:close/>
              </a:path>
            </a:pathLst>
          </a:custGeom>
          <a:solidFill>
            <a:srgbClr val="5A5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8" name="任意多边形 158"/>
          <p:cNvSpPr/>
          <p:nvPr/>
        </p:nvSpPr>
        <p:spPr>
          <a:xfrm>
            <a:off x="17001040" y="6591130"/>
            <a:ext cx="3302791" cy="474690"/>
          </a:xfrm>
          <a:custGeom>
            <a:avLst/>
            <a:gdLst>
              <a:gd name="connsiteX0" fmla="*/ 1025129 w 2050257"/>
              <a:gd name="connsiteY0" fmla="*/ 51197 h 221456"/>
              <a:gd name="connsiteX1" fmla="*/ 965597 w 2050257"/>
              <a:gd name="connsiteY1" fmla="*/ 110729 h 221456"/>
              <a:gd name="connsiteX2" fmla="*/ 1025129 w 2050257"/>
              <a:gd name="connsiteY2" fmla="*/ 170261 h 221456"/>
              <a:gd name="connsiteX3" fmla="*/ 1084661 w 2050257"/>
              <a:gd name="connsiteY3" fmla="*/ 110729 h 221456"/>
              <a:gd name="connsiteX4" fmla="*/ 1025129 w 2050257"/>
              <a:gd name="connsiteY4" fmla="*/ 51197 h 221456"/>
              <a:gd name="connsiteX5" fmla="*/ 9525 w 2050257"/>
              <a:gd name="connsiteY5" fmla="*/ 0 h 221456"/>
              <a:gd name="connsiteX6" fmla="*/ 1964532 w 2050257"/>
              <a:gd name="connsiteY6" fmla="*/ 0 h 221456"/>
              <a:gd name="connsiteX7" fmla="*/ 2050257 w 2050257"/>
              <a:gd name="connsiteY7" fmla="*/ 116681 h 221456"/>
              <a:gd name="connsiteX8" fmla="*/ 1952625 w 2050257"/>
              <a:gd name="connsiteY8" fmla="*/ 221456 h 221456"/>
              <a:gd name="connsiteX9" fmla="*/ 0 w 2050257"/>
              <a:gd name="connsiteY9" fmla="*/ 221456 h 221456"/>
              <a:gd name="connsiteX10" fmla="*/ 100013 w 2050257"/>
              <a:gd name="connsiteY10" fmla="*/ 116681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0257" h="221456">
                <a:moveTo>
                  <a:pt x="1025129" y="51197"/>
                </a:moveTo>
                <a:cubicBezTo>
                  <a:pt x="992250" y="51197"/>
                  <a:pt x="965597" y="77850"/>
                  <a:pt x="965597" y="110729"/>
                </a:cubicBezTo>
                <a:cubicBezTo>
                  <a:pt x="965597" y="143608"/>
                  <a:pt x="992250" y="170261"/>
                  <a:pt x="1025129" y="170261"/>
                </a:cubicBezTo>
                <a:cubicBezTo>
                  <a:pt x="1058008" y="170261"/>
                  <a:pt x="1084661" y="143608"/>
                  <a:pt x="1084661" y="110729"/>
                </a:cubicBezTo>
                <a:cubicBezTo>
                  <a:pt x="1084661" y="77850"/>
                  <a:pt x="1058008" y="51197"/>
                  <a:pt x="1025129" y="51197"/>
                </a:cubicBezTo>
                <a:close/>
                <a:moveTo>
                  <a:pt x="9525" y="0"/>
                </a:moveTo>
                <a:lnTo>
                  <a:pt x="1964532" y="0"/>
                </a:lnTo>
                <a:lnTo>
                  <a:pt x="2050257" y="116681"/>
                </a:lnTo>
                <a:lnTo>
                  <a:pt x="1952625" y="221456"/>
                </a:lnTo>
                <a:lnTo>
                  <a:pt x="0" y="221456"/>
                </a:lnTo>
                <a:lnTo>
                  <a:pt x="100013" y="116681"/>
                </a:lnTo>
                <a:close/>
              </a:path>
            </a:pathLst>
          </a:custGeom>
          <a:solidFill>
            <a:srgbClr val="255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7565654" y="7505788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255EEB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2023</a:t>
            </a:r>
            <a:endParaRPr lang="zh-CN" altLang="en-US" sz="6400" b="1" dirty="0">
              <a:solidFill>
                <a:srgbClr val="255EEB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0866332" y="5219200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400" b="1" dirty="0">
                <a:solidFill>
                  <a:srgbClr val="5A56FA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2024</a:t>
            </a:r>
            <a:endParaRPr lang="zh-CN" altLang="en-US" sz="6400" b="1" dirty="0">
              <a:solidFill>
                <a:srgbClr val="5A56FA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58122" y="3744170"/>
            <a:ext cx="2709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飞致云成立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80651" y="4410194"/>
            <a:ext cx="327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致力于帮助中国企业实现云化转型，加速业务创新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378257" y="8693097"/>
            <a:ext cx="4224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收购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JumpServer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75 SemiBold" panose="00020600040101010101" pitchFamily="18" charset="-122"/>
              <a:ea typeface="阿里巴巴普惠体 3.0 75 SemiBold" panose="00020600040101010101" pitchFamily="18" charset="-122"/>
              <a:cs typeface="阿里巴巴普惠体 3.0 75 SemiBold" panose="00020600040101010101" pitchFamily="18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829175" y="9427946"/>
            <a:ext cx="327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开始尝试在国内践行基于开源的免费增值模式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058195" y="3744170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发布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MeterSphere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项目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113424" y="4410194"/>
            <a:ext cx="327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进入测试领域，打造一站式开源持续测试平台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581429" y="8693097"/>
            <a:ext cx="4794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发布 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DataEase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 项目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75 SemiBold" panose="00020600040101010101" pitchFamily="18" charset="-122"/>
              <a:ea typeface="阿里巴巴普惠体 3.0 75 SemiBold" panose="00020600040101010101" pitchFamily="18" charset="-122"/>
              <a:cs typeface="阿里巴巴普惠体 3.0 75 SemiBold" panose="00020600040101010101" pitchFamily="18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0317679" y="9427946"/>
            <a:ext cx="327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进入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BI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领域，打造人人可用的数据可视化分析工具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3527710" y="3744170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收购 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Halo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 项目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3702891" y="4410194"/>
            <a:ext cx="327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进入建站领域，提供强大易用建站工具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9828387" y="3744170"/>
            <a:ext cx="4190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发布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MaxKB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 项目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0284895" y="4410194"/>
            <a:ext cx="327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进入客服领域，提供基于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LLM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的知识库问答系统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6524503" y="8693097"/>
            <a:ext cx="4196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发布 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1Panel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 项目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75 SemiBold" panose="00020600040101010101" pitchFamily="18" charset="-122"/>
              <a:ea typeface="阿里巴巴普惠体 3.0 75 SemiBold" panose="00020600040101010101" pitchFamily="18" charset="-122"/>
              <a:cs typeface="阿里巴巴普惠体 3.0 75 SemiBold" panose="00020600040101010101" pitchFamily="18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6984217" y="9427946"/>
            <a:ext cx="327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进入运维面板领域，提供新一代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Linux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 运维管理面板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23" name="三角形 22"/>
          <p:cNvSpPr/>
          <p:nvPr/>
        </p:nvSpPr>
        <p:spPr>
          <a:xfrm>
            <a:off x="1925689" y="6250813"/>
            <a:ext cx="574258" cy="782279"/>
          </a:xfrm>
          <a:prstGeom prst="triangle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84" name="三角形 83"/>
          <p:cNvSpPr/>
          <p:nvPr/>
        </p:nvSpPr>
        <p:spPr>
          <a:xfrm rot="10800000">
            <a:off x="5228480" y="6676765"/>
            <a:ext cx="574258" cy="782279"/>
          </a:xfrm>
          <a:prstGeom prst="triangle">
            <a:avLst/>
          </a:prstGeom>
          <a:solidFill>
            <a:srgbClr val="2D9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85" name="三角形 84"/>
          <p:cNvSpPr/>
          <p:nvPr/>
        </p:nvSpPr>
        <p:spPr>
          <a:xfrm>
            <a:off x="8465072" y="6241327"/>
            <a:ext cx="574258" cy="782279"/>
          </a:xfrm>
          <a:prstGeom prst="triangle">
            <a:avLst/>
          </a:prstGeom>
          <a:solidFill>
            <a:srgbClr val="783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86" name="三角形 85"/>
          <p:cNvSpPr/>
          <p:nvPr/>
        </p:nvSpPr>
        <p:spPr>
          <a:xfrm rot="10800000">
            <a:off x="11733543" y="6674680"/>
            <a:ext cx="574258" cy="782279"/>
          </a:xfrm>
          <a:prstGeom prst="triangle">
            <a:avLst/>
          </a:prstGeom>
          <a:solidFill>
            <a:srgbClr val="2C7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87" name="三角形 86"/>
          <p:cNvSpPr/>
          <p:nvPr/>
        </p:nvSpPr>
        <p:spPr>
          <a:xfrm rot="10800000">
            <a:off x="18335865" y="6674680"/>
            <a:ext cx="574258" cy="782279"/>
          </a:xfrm>
          <a:prstGeom prst="triangle">
            <a:avLst/>
          </a:prstGeom>
          <a:solidFill>
            <a:srgbClr val="255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88" name="三角形 87"/>
          <p:cNvSpPr/>
          <p:nvPr/>
        </p:nvSpPr>
        <p:spPr>
          <a:xfrm>
            <a:off x="15054539" y="6250813"/>
            <a:ext cx="574258" cy="782279"/>
          </a:xfrm>
          <a:prstGeom prst="triangle">
            <a:avLst/>
          </a:prstGeom>
          <a:solidFill>
            <a:srgbClr val="1D5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89" name="三角形 88"/>
          <p:cNvSpPr/>
          <p:nvPr/>
        </p:nvSpPr>
        <p:spPr>
          <a:xfrm>
            <a:off x="21636543" y="6241326"/>
            <a:ext cx="574258" cy="782279"/>
          </a:xfrm>
          <a:prstGeom prst="triangle">
            <a:avLst/>
          </a:prstGeom>
          <a:solidFill>
            <a:srgbClr val="5A5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 animBg="1"/>
      <p:bldP spid="47" grpId="0"/>
      <p:bldP spid="48" grpId="0"/>
      <p:bldP spid="49" grpId="0"/>
      <p:bldP spid="50" grpId="0"/>
      <p:bldP spid="52" grpId="0"/>
      <p:bldP spid="60" grpId="0"/>
      <p:bldP spid="61" grpId="0"/>
      <p:bldP spid="65" grpId="0"/>
      <p:bldP spid="66" grpId="0"/>
      <p:bldP spid="68" grpId="0"/>
      <p:bldP spid="69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2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飞致云的故事"/>
          <p:cNvSpPr txBox="1"/>
          <p:nvPr/>
        </p:nvSpPr>
        <p:spPr>
          <a:xfrm>
            <a:off x="6746313" y="1620000"/>
            <a:ext cx="10890885" cy="1065530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JumpServer </a:t>
            </a: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项目发展历程回顾</a:t>
            </a:r>
            <a:endParaRPr lang="zh-CN" altLang="en-US"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5179" y="4477712"/>
            <a:ext cx="20433642" cy="7125217"/>
          </a:xfrm>
          <a:prstGeom prst="rect">
            <a:avLst/>
          </a:prstGeom>
        </p:spPr>
      </p:pic>
      <p:sp>
        <p:nvSpPr>
          <p:cNvPr id="21" name="右大括号 20"/>
          <p:cNvSpPr/>
          <p:nvPr/>
        </p:nvSpPr>
        <p:spPr>
          <a:xfrm rot="16200000">
            <a:off x="4521984" y="1866276"/>
            <a:ext cx="331471" cy="5425081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20668" y="3860662"/>
            <a:ext cx="3497580" cy="523220"/>
          </a:xfrm>
          <a:prstGeom prst="rect">
            <a:avLst/>
          </a:prstGeom>
          <a:solidFill>
            <a:srgbClr val="2D937D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阶段</a:t>
            </a:r>
            <a:r>
              <a:rPr lang="en-US" altLang="zh-CN" sz="28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：社区孵化</a:t>
            </a:r>
            <a:endParaRPr lang="zh-CN" altLang="en-US" sz="28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3" name="右大括号 22"/>
          <p:cNvSpPr/>
          <p:nvPr>
            <p:custDataLst>
              <p:tags r:id="rId3"/>
            </p:custDataLst>
          </p:nvPr>
        </p:nvSpPr>
        <p:spPr>
          <a:xfrm rot="16200000">
            <a:off x="9662143" y="2214698"/>
            <a:ext cx="331470" cy="4728237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7870922" y="3854952"/>
            <a:ext cx="3996607" cy="523220"/>
          </a:xfrm>
          <a:prstGeom prst="rect">
            <a:avLst/>
          </a:prstGeom>
          <a:solidFill>
            <a:srgbClr val="2D937D"/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 b="1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r>
              <a:rPr lang="zh-CN" altLang="en-US" dirty="0"/>
              <a:t>阶段</a:t>
            </a:r>
            <a:r>
              <a:rPr lang="en-US" altLang="zh-CN" dirty="0"/>
              <a:t>2</a:t>
            </a:r>
            <a:r>
              <a:rPr lang="zh-CN" altLang="en-US" dirty="0"/>
              <a:t>：商业化准备</a:t>
            </a:r>
            <a:endParaRPr lang="zh-CN" altLang="en-US" dirty="0"/>
          </a:p>
        </p:txBody>
      </p:sp>
      <p:sp>
        <p:nvSpPr>
          <p:cNvPr id="25" name="右大括号 24"/>
          <p:cNvSpPr/>
          <p:nvPr>
            <p:custDataLst>
              <p:tags r:id="rId5"/>
            </p:custDataLst>
          </p:nvPr>
        </p:nvSpPr>
        <p:spPr>
          <a:xfrm rot="5400000">
            <a:off x="13775988" y="10659414"/>
            <a:ext cx="357732" cy="2646751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12191755" y="12226007"/>
            <a:ext cx="3419964" cy="523220"/>
          </a:xfrm>
          <a:prstGeom prst="rect">
            <a:avLst/>
          </a:prstGeom>
          <a:solidFill>
            <a:srgbClr val="2D937D"/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 b="1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r>
              <a:rPr lang="zh-CN" altLang="en-US" dirty="0"/>
              <a:t>阶段</a:t>
            </a:r>
            <a:r>
              <a:rPr lang="en-US" altLang="zh-CN" dirty="0"/>
              <a:t>3</a:t>
            </a:r>
            <a:r>
              <a:rPr lang="zh-CN" altLang="en-US" dirty="0"/>
              <a:t>：商业化突破</a:t>
            </a:r>
            <a:endParaRPr lang="zh-CN" altLang="en-US" dirty="0"/>
          </a:p>
        </p:txBody>
      </p:sp>
      <p:sp>
        <p:nvSpPr>
          <p:cNvPr id="27" name="右大括号 26"/>
          <p:cNvSpPr/>
          <p:nvPr>
            <p:custDataLst>
              <p:tags r:id="rId7"/>
            </p:custDataLst>
          </p:nvPr>
        </p:nvSpPr>
        <p:spPr>
          <a:xfrm rot="5400000">
            <a:off x="17260230" y="9816437"/>
            <a:ext cx="357733" cy="4321734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15840074" y="12225689"/>
            <a:ext cx="3198043" cy="523220"/>
          </a:xfrm>
          <a:prstGeom prst="rect">
            <a:avLst/>
          </a:prstGeom>
          <a:solidFill>
            <a:srgbClr val="2D937D"/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 b="1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r>
              <a:rPr lang="zh-CN" altLang="en-US" dirty="0"/>
              <a:t>阶段</a:t>
            </a:r>
            <a:r>
              <a:rPr lang="en-US" altLang="zh-CN" dirty="0"/>
              <a:t>4</a:t>
            </a:r>
            <a:r>
              <a:rPr lang="zh-CN" altLang="en-US" dirty="0"/>
              <a:t>：商业化超越</a:t>
            </a:r>
            <a:endParaRPr lang="zh-CN" altLang="en-US" dirty="0"/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19702797" y="12225689"/>
            <a:ext cx="3059430" cy="460375"/>
          </a:xfrm>
          <a:prstGeom prst="rect">
            <a:avLst/>
          </a:prstGeom>
          <a:solidFill>
            <a:srgbClr val="2D937D"/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800" b="1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r>
              <a:rPr lang="zh-CN" altLang="en-US" dirty="0"/>
              <a:t>阶段</a:t>
            </a:r>
            <a:r>
              <a:rPr lang="en-US" altLang="zh-CN" dirty="0"/>
              <a:t>5</a:t>
            </a:r>
            <a:r>
              <a:rPr lang="zh-CN" altLang="en-US" dirty="0"/>
              <a:t>：市场首选</a:t>
            </a:r>
            <a:endParaRPr lang="zh-CN" altLang="en-US" dirty="0"/>
          </a:p>
        </p:txBody>
      </p:sp>
      <p:sp>
        <p:nvSpPr>
          <p:cNvPr id="30" name="右大括号 29"/>
          <p:cNvSpPr/>
          <p:nvPr>
            <p:custDataLst>
              <p:tags r:id="rId10"/>
            </p:custDataLst>
          </p:nvPr>
        </p:nvSpPr>
        <p:spPr>
          <a:xfrm rot="5400000">
            <a:off x="21039095" y="10450013"/>
            <a:ext cx="387470" cy="3060066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飞致云的故事"/>
          <p:cNvSpPr txBox="1"/>
          <p:nvPr/>
        </p:nvSpPr>
        <p:spPr>
          <a:xfrm>
            <a:off x="0" y="1618968"/>
            <a:ext cx="24384000" cy="1067595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 </a:t>
            </a:r>
            <a:r>
              <a:rPr lang="en-US" altLang="zh-CN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1</a:t>
            </a: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：社区孵化</a:t>
            </a:r>
            <a:endParaRPr lang="zh-CN" altLang="en-US"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01822" y="6289512"/>
            <a:ext cx="4596130" cy="1440000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发现实际问题</a:t>
            </a:r>
            <a:endParaRPr lang="zh-CN" altLang="en-US" sz="440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01822" y="8397950"/>
            <a:ext cx="4596130" cy="1440000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构建</a:t>
            </a:r>
            <a:r>
              <a:rPr lang="en-US" altLang="zh-CN" sz="4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MVP</a:t>
            </a:r>
            <a:endParaRPr lang="en-US" altLang="zh-CN" sz="44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2901822" y="10473522"/>
            <a:ext cx="4596130" cy="1440000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40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聚拢早期采纳者</a:t>
            </a:r>
            <a:endParaRPr lang="zh-CN" altLang="en-US" sz="440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" y="3096449"/>
            <a:ext cx="2438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构建一个</a:t>
            </a:r>
            <a:r>
              <a:rPr lang="zh-CN" altLang="en-US" sz="3600" u="sng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有用且能用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的产品模型</a:t>
            </a:r>
            <a:r>
              <a:rPr lang="zh-CN" altLang="en-US"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并且由此聚集一批早期采纳者以</a:t>
            </a:r>
            <a:r>
              <a:rPr lang="zh-CN" altLang="en-US" sz="3600" u="sng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形成产品迭代循环</a:t>
            </a:r>
            <a:r>
              <a:rPr lang="zh-CN" altLang="en-US"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！</a:t>
            </a:r>
            <a:endParaRPr lang="zh-CN" altLang="en-US" sz="36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飞致云的故事"/>
          <p:cNvSpPr txBox="1"/>
          <p:nvPr/>
        </p:nvSpPr>
        <p:spPr>
          <a:xfrm>
            <a:off x="4074208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重点事项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380588" y="6157389"/>
            <a:ext cx="4596130" cy="1440000"/>
            <a:chOff x="4532138" y="2977854"/>
            <a:chExt cx="1564211" cy="379451"/>
          </a:xfrm>
        </p:grpSpPr>
        <p:sp>
          <p:nvSpPr>
            <p:cNvPr id="14" name="MH_SubTitle_1"/>
            <p:cNvSpPr/>
            <p:nvPr>
              <p:custDataLst>
                <p:tags r:id="rId3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4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Star</a:t>
              </a:r>
              <a:r>
                <a:rPr lang="zh-CN" altLang="en-US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数</a:t>
              </a:r>
              <a:endParaRPr lang="en-US" altLang="zh-CN" sz="4400" dirty="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80588" y="8362640"/>
            <a:ext cx="4596130" cy="1440000"/>
            <a:chOff x="4532138" y="2977854"/>
            <a:chExt cx="1564211" cy="379451"/>
          </a:xfrm>
        </p:grpSpPr>
        <p:sp>
          <p:nvSpPr>
            <p:cNvPr id="17" name="MH_SubTitle_1"/>
            <p:cNvSpPr/>
            <p:nvPr>
              <p:custDataLst>
                <p:tags r:id="rId5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6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Issue</a:t>
              </a:r>
              <a:r>
                <a:rPr lang="zh-CN" altLang="en-US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数</a:t>
              </a:r>
              <a:endParaRPr lang="en-US" altLang="zh-CN" sz="4400" dirty="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362485" y="10492911"/>
            <a:ext cx="4596130" cy="1440000"/>
            <a:chOff x="4532138" y="2977854"/>
            <a:chExt cx="1564211" cy="379451"/>
          </a:xfrm>
        </p:grpSpPr>
        <p:sp>
          <p:nvSpPr>
            <p:cNvPr id="20" name="MH_SubTitle_1"/>
            <p:cNvSpPr/>
            <p:nvPr>
              <p:custDataLst>
                <p:tags r:id="rId7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8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下载安装数</a:t>
              </a:r>
              <a:endParaRPr lang="en-US" altLang="zh-CN" sz="4400" dirty="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sp>
        <p:nvSpPr>
          <p:cNvPr id="22" name="飞致云的故事"/>
          <p:cNvSpPr txBox="1"/>
          <p:nvPr/>
        </p:nvSpPr>
        <p:spPr>
          <a:xfrm>
            <a:off x="10486733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关注指标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3" name="飞致云的故事"/>
          <p:cNvSpPr txBox="1"/>
          <p:nvPr/>
        </p:nvSpPr>
        <p:spPr>
          <a:xfrm>
            <a:off x="18153942" y="4428263"/>
            <a:ext cx="2965550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阶段性目标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6" r="25334" b="1567"/>
          <a:stretch>
            <a:fillRect/>
          </a:stretch>
        </p:blipFill>
        <p:spPr bwMode="auto">
          <a:xfrm>
            <a:off x="16787189" y="6158240"/>
            <a:ext cx="5449824" cy="53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6787189" y="9532956"/>
            <a:ext cx="5449824" cy="1950720"/>
          </a:xfrm>
          <a:prstGeom prst="rect">
            <a:avLst/>
          </a:prstGeom>
          <a:gradFill>
            <a:gsLst>
              <a:gs pos="0">
                <a:srgbClr val="BE0D11"/>
              </a:gs>
              <a:gs pos="100000">
                <a:srgbClr val="DC1D24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6787189" y="9729612"/>
            <a:ext cx="5449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Alibaba PuHuiTi 3.0 95 ExtraBol" pitchFamily="18" charset="-122"/>
                <a:ea typeface="Alibaba PuHuiTi 3.0 95 ExtraBol" pitchFamily="18" charset="-122"/>
                <a:cs typeface="Alibaba PuHuiTi 3.0 95 ExtraBol" pitchFamily="18" charset="-122"/>
              </a:rPr>
              <a:t>形成稳定的下载增长趋势</a:t>
            </a:r>
            <a:endParaRPr lang="zh-CN" altLang="en-US" sz="4800" b="1" dirty="0">
              <a:solidFill>
                <a:schemeClr val="bg1"/>
              </a:solidFill>
              <a:latin typeface="Alibaba PuHuiTi 3.0 95 ExtraBol" pitchFamily="18" charset="-122"/>
              <a:ea typeface="Alibaba PuHuiTi 3.0 95 ExtraBol" pitchFamily="18" charset="-122"/>
              <a:cs typeface="Alibaba PuHuiTi 3.0 95 ExtraBol" pitchFamily="18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15520416" y="4227891"/>
            <a:ext cx="0" cy="8108452"/>
          </a:xfrm>
          <a:prstGeom prst="line">
            <a:avLst/>
          </a:prstGeom>
          <a:ln w="206375" cmpd="dbl">
            <a:solidFill>
              <a:srgbClr val="156289">
                <a:alpha val="3695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飞致云的故事"/>
          <p:cNvSpPr txBox="1"/>
          <p:nvPr/>
        </p:nvSpPr>
        <p:spPr>
          <a:xfrm>
            <a:off x="0" y="1618968"/>
            <a:ext cx="24384000" cy="1067595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 </a:t>
            </a:r>
            <a:r>
              <a:rPr lang="en-US" altLang="zh-CN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2</a:t>
            </a: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：商业准备</a:t>
            </a:r>
            <a:endParaRPr lang="zh-CN" altLang="en-US"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" y="3096449"/>
            <a:ext cx="2438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建立一个能够 </a:t>
            </a:r>
            <a:r>
              <a:rPr lang="zh-CN" altLang="en-US" sz="3600" u="sng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触达潜在客户 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并传达商业化价值的顺畅通道！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飞致云的故事"/>
          <p:cNvSpPr txBox="1"/>
          <p:nvPr/>
        </p:nvSpPr>
        <p:spPr>
          <a:xfrm>
            <a:off x="4074208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重点事项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380588" y="6157389"/>
            <a:ext cx="4596130" cy="1440000"/>
            <a:chOff x="4532138" y="2977854"/>
            <a:chExt cx="1564211" cy="379451"/>
          </a:xfrm>
        </p:grpSpPr>
        <p:sp>
          <p:nvSpPr>
            <p:cNvPr id="14" name="MH_SubTitle_1"/>
            <p:cNvSpPr/>
            <p:nvPr>
              <p:custDataLst>
                <p:tags r:id="rId1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2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线索量</a:t>
              </a:r>
              <a:endParaRPr lang="en-US" altLang="zh-CN" sz="4400" dirty="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80588" y="8362640"/>
            <a:ext cx="4596130" cy="1440000"/>
            <a:chOff x="4532138" y="2977854"/>
            <a:chExt cx="1564211" cy="379451"/>
          </a:xfrm>
        </p:grpSpPr>
        <p:sp>
          <p:nvSpPr>
            <p:cNvPr id="17" name="MH_SubTitle_1"/>
            <p:cNvSpPr/>
            <p:nvPr>
              <p:custDataLst>
                <p:tags r:id="rId3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4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客户拜访量</a:t>
              </a:r>
              <a:endParaRPr lang="en-US" altLang="zh-CN" sz="4400" dirty="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362485" y="10492911"/>
            <a:ext cx="4596130" cy="1440000"/>
            <a:chOff x="4532138" y="2977854"/>
            <a:chExt cx="1564211" cy="379451"/>
          </a:xfrm>
        </p:grpSpPr>
        <p:sp>
          <p:nvSpPr>
            <p:cNvPr id="20" name="MH_SubTitle_1"/>
            <p:cNvSpPr/>
            <p:nvPr>
              <p:custDataLst>
                <p:tags r:id="rId5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6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商业机会量</a:t>
              </a:r>
              <a:endParaRPr lang="en-US" altLang="zh-CN" sz="4400" dirty="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sp>
        <p:nvSpPr>
          <p:cNvPr id="22" name="飞致云的故事"/>
          <p:cNvSpPr txBox="1"/>
          <p:nvPr/>
        </p:nvSpPr>
        <p:spPr>
          <a:xfrm>
            <a:off x="10486733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关注指标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3" name="飞致云的故事"/>
          <p:cNvSpPr txBox="1"/>
          <p:nvPr/>
        </p:nvSpPr>
        <p:spPr>
          <a:xfrm>
            <a:off x="18153942" y="4428263"/>
            <a:ext cx="2965550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阶段性目标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6" r="25334" b="1567"/>
          <a:stretch>
            <a:fillRect/>
          </a:stretch>
        </p:blipFill>
        <p:spPr bwMode="auto">
          <a:xfrm>
            <a:off x="16787189" y="6158240"/>
            <a:ext cx="5449824" cy="53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6787189" y="9532956"/>
            <a:ext cx="5449824" cy="1950720"/>
          </a:xfrm>
          <a:prstGeom prst="rect">
            <a:avLst/>
          </a:prstGeom>
          <a:gradFill>
            <a:gsLst>
              <a:gs pos="0">
                <a:srgbClr val="BE0D11"/>
              </a:gs>
              <a:gs pos="100000">
                <a:srgbClr val="DC1D24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6787189" y="9729612"/>
            <a:ext cx="54498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libaba PuHuiTi 3.0 95 ExtraBol" pitchFamily="18" charset="-122"/>
                <a:ea typeface="Alibaba PuHuiTi 3.0 95 ExtraBol" pitchFamily="18" charset="-122"/>
                <a:cs typeface="Alibaba PuHuiTi 3.0 95 ExtraBol" pitchFamily="18" charset="-122"/>
              </a:rPr>
              <a:t>有客户愿意交流并对商业化产品感兴趣</a:t>
            </a:r>
            <a:endParaRPr lang="zh-CN" altLang="en-US" sz="4400" b="1" dirty="0">
              <a:solidFill>
                <a:schemeClr val="bg1"/>
              </a:solidFill>
              <a:latin typeface="Alibaba PuHuiTi 3.0 95 ExtraBol" pitchFamily="18" charset="-122"/>
              <a:ea typeface="Alibaba PuHuiTi 3.0 95 ExtraBol" pitchFamily="18" charset="-122"/>
              <a:cs typeface="Alibaba PuHuiTi 3.0 95 ExtraBol" pitchFamily="18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15520416" y="4227891"/>
            <a:ext cx="0" cy="8108452"/>
          </a:xfrm>
          <a:prstGeom prst="line">
            <a:avLst/>
          </a:prstGeom>
          <a:ln w="206375" cmpd="dbl">
            <a:solidFill>
              <a:srgbClr val="156289">
                <a:alpha val="3695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3346127" y="5990439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了解行业市场情况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（市场规模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竞争态势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产品功能等）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>
            <a:off x="3361310" y="8160302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构建商业化模型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（变现模式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变现团队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市场推广）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3361310" y="10330165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完成行业准入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（行业法规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产品认证）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飞致云的故事"/>
          <p:cNvSpPr txBox="1"/>
          <p:nvPr/>
        </p:nvSpPr>
        <p:spPr>
          <a:xfrm>
            <a:off x="0" y="1618968"/>
            <a:ext cx="24384000" cy="1067595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 </a:t>
            </a:r>
            <a:r>
              <a:rPr lang="en-US" altLang="zh-CN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3</a:t>
            </a: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：商业化突破</a:t>
            </a:r>
            <a:endParaRPr lang="zh-CN" altLang="en-US"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" y="3096449"/>
            <a:ext cx="2438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建立</a:t>
            </a:r>
            <a:r>
              <a:rPr lang="zh-CN" altLang="en-US"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3600" u="sng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局部高地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，形成</a:t>
            </a:r>
            <a:r>
              <a:rPr lang="zh-CN" altLang="en-US" sz="36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zh-CN" altLang="en-US" sz="3600" u="sng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局部优势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！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飞致云的故事"/>
          <p:cNvSpPr txBox="1"/>
          <p:nvPr/>
        </p:nvSpPr>
        <p:spPr>
          <a:xfrm>
            <a:off x="4074208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重点事项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380588" y="6157389"/>
            <a:ext cx="4596130" cy="1440000"/>
            <a:chOff x="4532138" y="2977854"/>
            <a:chExt cx="1564211" cy="379451"/>
          </a:xfrm>
        </p:grpSpPr>
        <p:sp>
          <p:nvSpPr>
            <p:cNvPr id="14" name="MH_SubTitle_1"/>
            <p:cNvSpPr/>
            <p:nvPr>
              <p:custDataLst>
                <p:tags r:id="rId1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2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稳定客户增长</a:t>
              </a:r>
              <a:endParaRPr lang="en-US" altLang="zh-CN" sz="4400" dirty="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80588" y="8362640"/>
            <a:ext cx="4596130" cy="1440000"/>
            <a:chOff x="4532138" y="2977854"/>
            <a:chExt cx="1564211" cy="379451"/>
          </a:xfrm>
        </p:grpSpPr>
        <p:sp>
          <p:nvSpPr>
            <p:cNvPr id="17" name="MH_SubTitle_1"/>
            <p:cNvSpPr/>
            <p:nvPr>
              <p:custDataLst>
                <p:tags r:id="rId3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4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稳定复购比例</a:t>
              </a:r>
              <a:endParaRPr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362485" y="10492911"/>
            <a:ext cx="4596130" cy="1440000"/>
            <a:chOff x="4532138" y="2977854"/>
            <a:chExt cx="1564211" cy="379451"/>
          </a:xfrm>
        </p:grpSpPr>
        <p:sp>
          <p:nvSpPr>
            <p:cNvPr id="20" name="MH_SubTitle_1"/>
            <p:cNvSpPr/>
            <p:nvPr>
              <p:custDataLst>
                <p:tags r:id="rId5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6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复制成功率</a:t>
              </a:r>
              <a:endParaRPr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22" name="飞致云的故事"/>
          <p:cNvSpPr txBox="1"/>
          <p:nvPr/>
        </p:nvSpPr>
        <p:spPr>
          <a:xfrm>
            <a:off x="10486733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关注指标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3" name="飞致云的故事"/>
          <p:cNvSpPr txBox="1"/>
          <p:nvPr/>
        </p:nvSpPr>
        <p:spPr>
          <a:xfrm>
            <a:off x="18153942" y="4428263"/>
            <a:ext cx="2965550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阶段性目标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6" r="25334" b="1567"/>
          <a:stretch>
            <a:fillRect/>
          </a:stretch>
        </p:blipFill>
        <p:spPr bwMode="auto">
          <a:xfrm>
            <a:off x="16787189" y="6158240"/>
            <a:ext cx="5449824" cy="53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6787189" y="9532956"/>
            <a:ext cx="5449824" cy="1950720"/>
          </a:xfrm>
          <a:prstGeom prst="rect">
            <a:avLst/>
          </a:prstGeom>
          <a:gradFill>
            <a:gsLst>
              <a:gs pos="0">
                <a:srgbClr val="BE0D11"/>
              </a:gs>
              <a:gs pos="100000">
                <a:srgbClr val="DC1D24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6787189" y="9729612"/>
            <a:ext cx="54498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Alibaba PuHuiTi 3.0 95 ExtraBol" pitchFamily="18" charset="-122"/>
                <a:ea typeface="Alibaba PuHuiTi 3.0 95 ExtraBol" pitchFamily="18" charset="-122"/>
                <a:cs typeface="Alibaba PuHuiTi 3.0 95 ExtraBol" pitchFamily="18" charset="-122"/>
              </a:rPr>
              <a:t>产品可以在局部持续稳定销售</a:t>
            </a:r>
            <a:endParaRPr lang="zh-CN" altLang="en-US" sz="4400" b="1" dirty="0">
              <a:solidFill>
                <a:schemeClr val="bg1"/>
              </a:solidFill>
              <a:latin typeface="Alibaba PuHuiTi 3.0 95 ExtraBol" pitchFamily="18" charset="-122"/>
              <a:ea typeface="Alibaba PuHuiTi 3.0 95 ExtraBol" pitchFamily="18" charset="-122"/>
              <a:cs typeface="Alibaba PuHuiTi 3.0 95 ExtraBol" pitchFamily="18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15520416" y="4227891"/>
            <a:ext cx="0" cy="8108452"/>
          </a:xfrm>
          <a:prstGeom prst="line">
            <a:avLst/>
          </a:prstGeom>
          <a:ln w="206375" cmpd="dbl">
            <a:solidFill>
              <a:srgbClr val="156289">
                <a:alpha val="3695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>
            <p:custDataLst>
              <p:tags r:id="rId8"/>
            </p:custDataLst>
          </p:nvPr>
        </p:nvSpPr>
        <p:spPr>
          <a:xfrm>
            <a:off x="3321052" y="5990439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明确市场切入口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（行业</a:t>
            </a:r>
            <a:r>
              <a:rPr lang="en-US" altLang="zh-CN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地域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等客户画像）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1" name="矩形 30"/>
          <p:cNvSpPr/>
          <p:nvPr>
            <p:custDataLst>
              <p:tags r:id="rId9"/>
            </p:custDataLst>
          </p:nvPr>
        </p:nvSpPr>
        <p:spPr>
          <a:xfrm>
            <a:off x="3321052" y="8160302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形成稳定打法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（线索</a:t>
            </a:r>
            <a:r>
              <a:rPr lang="en-US" altLang="zh-CN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商机</a:t>
            </a:r>
            <a:r>
              <a:rPr lang="en-US" altLang="zh-CN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下单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变现流水线）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3321052" y="10330165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形成团队复制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（行业复制</a:t>
            </a:r>
            <a:r>
              <a:rPr lang="en-US" altLang="zh-CN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地域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复制</a:t>
            </a:r>
            <a:r>
              <a:rPr lang="en-US" altLang="zh-CN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人员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复制）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飞致云的故事"/>
          <p:cNvSpPr txBox="1"/>
          <p:nvPr/>
        </p:nvSpPr>
        <p:spPr>
          <a:xfrm>
            <a:off x="0" y="1618968"/>
            <a:ext cx="24384000" cy="1067595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 </a:t>
            </a:r>
            <a:r>
              <a:rPr lang="en-US" altLang="zh-CN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4</a:t>
            </a: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：商业化超越</a:t>
            </a:r>
            <a:endParaRPr lang="zh-CN" altLang="en-US"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" y="3096449"/>
            <a:ext cx="24383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成为主流选择，形成品牌优势！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飞致云的故事"/>
          <p:cNvSpPr txBox="1"/>
          <p:nvPr/>
        </p:nvSpPr>
        <p:spPr>
          <a:xfrm>
            <a:off x="4074208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重点事项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380588" y="6157389"/>
            <a:ext cx="4596130" cy="1440000"/>
            <a:chOff x="4532138" y="2977854"/>
            <a:chExt cx="1564211" cy="379451"/>
          </a:xfrm>
        </p:grpSpPr>
        <p:sp>
          <p:nvSpPr>
            <p:cNvPr id="14" name="MH_SubTitle_1"/>
            <p:cNvSpPr/>
            <p:nvPr>
              <p:custDataLst>
                <p:tags r:id="rId1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2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覆盖率</a:t>
              </a:r>
              <a:endParaRPr lang="en-US" altLang="zh-CN" sz="4400" dirty="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80588" y="8362640"/>
            <a:ext cx="4596130" cy="1440000"/>
            <a:chOff x="4532138" y="2977854"/>
            <a:chExt cx="1564211" cy="379451"/>
          </a:xfrm>
        </p:grpSpPr>
        <p:sp>
          <p:nvSpPr>
            <p:cNvPr id="17" name="MH_SubTitle_1"/>
            <p:cNvSpPr/>
            <p:nvPr>
              <p:custDataLst>
                <p:tags r:id="rId3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4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合作伙伴</a:t>
              </a:r>
              <a:endParaRPr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362485" y="10492911"/>
            <a:ext cx="4596130" cy="1440000"/>
            <a:chOff x="4532138" y="2977854"/>
            <a:chExt cx="1564211" cy="379451"/>
          </a:xfrm>
        </p:grpSpPr>
        <p:sp>
          <p:nvSpPr>
            <p:cNvPr id="20" name="MH_SubTitle_1"/>
            <p:cNvSpPr/>
            <p:nvPr>
              <p:custDataLst>
                <p:tags r:id="rId5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6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团队人效</a:t>
              </a:r>
              <a:endParaRPr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22" name="飞致云的故事"/>
          <p:cNvSpPr txBox="1"/>
          <p:nvPr/>
        </p:nvSpPr>
        <p:spPr>
          <a:xfrm>
            <a:off x="10486733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关注指标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3" name="飞致云的故事"/>
          <p:cNvSpPr txBox="1"/>
          <p:nvPr/>
        </p:nvSpPr>
        <p:spPr>
          <a:xfrm>
            <a:off x="18153942" y="4428263"/>
            <a:ext cx="2965550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阶段性目标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6" r="25334" b="1567"/>
          <a:stretch>
            <a:fillRect/>
          </a:stretch>
        </p:blipFill>
        <p:spPr bwMode="auto">
          <a:xfrm>
            <a:off x="16787189" y="6158240"/>
            <a:ext cx="5449824" cy="53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6787189" y="9532956"/>
            <a:ext cx="5449824" cy="1950720"/>
          </a:xfrm>
          <a:prstGeom prst="rect">
            <a:avLst/>
          </a:prstGeom>
          <a:gradFill>
            <a:gsLst>
              <a:gs pos="0">
                <a:srgbClr val="BE0D11"/>
              </a:gs>
              <a:gs pos="100000">
                <a:srgbClr val="DC1D24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6802077" y="10046651"/>
            <a:ext cx="5449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libaba PuHuiTi 3.0 95 ExtraBol" pitchFamily="18" charset="-122"/>
                <a:ea typeface="Alibaba PuHuiTi 3.0 95 ExtraBol" pitchFamily="18" charset="-122"/>
                <a:cs typeface="Alibaba PuHuiTi 3.0 95 ExtraBol" pitchFamily="18" charset="-122"/>
              </a:rPr>
              <a:t>选择你很正常</a:t>
            </a:r>
            <a:endParaRPr lang="zh-CN" altLang="en-US" sz="5400" b="1" dirty="0">
              <a:solidFill>
                <a:schemeClr val="bg1"/>
              </a:solidFill>
              <a:latin typeface="Alibaba PuHuiTi 3.0 95 ExtraBol" pitchFamily="18" charset="-122"/>
              <a:ea typeface="Alibaba PuHuiTi 3.0 95 ExtraBol" pitchFamily="18" charset="-122"/>
              <a:cs typeface="Alibaba PuHuiTi 3.0 95 ExtraBol" pitchFamily="18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15520416" y="4227891"/>
            <a:ext cx="0" cy="8108452"/>
          </a:xfrm>
          <a:prstGeom prst="line">
            <a:avLst/>
          </a:prstGeom>
          <a:ln w="206375" cmpd="dbl">
            <a:solidFill>
              <a:srgbClr val="156289">
                <a:alpha val="3695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3321052" y="5997923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构建产品及服务优势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（产品能力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服务能力）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>
            <a:off x="3280906" y="8122538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品牌建设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（基于内容的持续品牌投入）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3280906" y="10247153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构建团队组织能力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（招聘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培训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考核）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飞致云的故事"/>
          <p:cNvSpPr txBox="1"/>
          <p:nvPr/>
        </p:nvSpPr>
        <p:spPr>
          <a:xfrm>
            <a:off x="0" y="1618968"/>
            <a:ext cx="24384000" cy="1067595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 </a:t>
            </a:r>
            <a:r>
              <a:rPr lang="en-US" altLang="zh-CN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5</a:t>
            </a: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：市场首选</a:t>
            </a:r>
            <a:endParaRPr lang="zh-CN" altLang="en-US"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" y="3096449"/>
            <a:ext cx="2438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形成 </a:t>
            </a:r>
            <a:r>
              <a:rPr lang="zh-CN" altLang="en-US" sz="3600" u="sng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 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习惯，成为 </a:t>
            </a:r>
            <a:r>
              <a:rPr lang="zh-CN" altLang="en-US" sz="3600" u="sng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 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选择！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飞致云的故事"/>
          <p:cNvSpPr txBox="1"/>
          <p:nvPr/>
        </p:nvSpPr>
        <p:spPr>
          <a:xfrm>
            <a:off x="4074208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重点事项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380588" y="6157389"/>
            <a:ext cx="4596130" cy="1440000"/>
            <a:chOff x="4532138" y="2977854"/>
            <a:chExt cx="1564211" cy="379451"/>
          </a:xfrm>
        </p:grpSpPr>
        <p:sp>
          <p:nvSpPr>
            <p:cNvPr id="14" name="MH_SubTitle_1"/>
            <p:cNvSpPr/>
            <p:nvPr>
              <p:custDataLst>
                <p:tags r:id="rId1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2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</a:rPr>
                <a:t>产品推荐率</a:t>
              </a:r>
              <a:endParaRPr lang="en-US" altLang="zh-CN" sz="4400" dirty="0"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80588" y="8362640"/>
            <a:ext cx="4596130" cy="1440000"/>
            <a:chOff x="4532138" y="2977854"/>
            <a:chExt cx="1564211" cy="379451"/>
          </a:xfrm>
        </p:grpSpPr>
        <p:sp>
          <p:nvSpPr>
            <p:cNvPr id="17" name="MH_SubTitle_1"/>
            <p:cNvSpPr/>
            <p:nvPr>
              <p:custDataLst>
                <p:tags r:id="rId3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4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产品利润率</a:t>
              </a:r>
              <a:endParaRPr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362485" y="10492911"/>
            <a:ext cx="4596130" cy="1440000"/>
            <a:chOff x="4532138" y="2977854"/>
            <a:chExt cx="1564211" cy="379451"/>
          </a:xfrm>
        </p:grpSpPr>
        <p:sp>
          <p:nvSpPr>
            <p:cNvPr id="20" name="MH_SubTitle_1"/>
            <p:cNvSpPr/>
            <p:nvPr>
              <p:custDataLst>
                <p:tags r:id="rId5"/>
              </p:custDataLst>
            </p:nvPr>
          </p:nvSpPr>
          <p:spPr>
            <a:xfrm>
              <a:off x="4532138" y="2977854"/>
              <a:ext cx="1564211" cy="379451"/>
            </a:xfrm>
            <a:prstGeom prst="roundRect">
              <a:avLst>
                <a:gd name="adj" fmla="val 2111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54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5400" dirty="0">
                <a:solidFill>
                  <a:schemeClr val="accent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6"/>
              </p:custDataLst>
            </p:nvPr>
          </p:nvSpPr>
          <p:spPr>
            <a:xfrm>
              <a:off x="4566689" y="3026800"/>
              <a:ext cx="1501050" cy="300209"/>
            </a:xfrm>
            <a:prstGeom prst="roundRect">
              <a:avLst>
                <a:gd name="adj" fmla="val 21110"/>
              </a:avLst>
            </a:prstGeom>
            <a:solidFill>
              <a:srgbClr val="367A7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4400"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新品循环</a:t>
              </a:r>
              <a:endParaRPr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22" name="飞致云的故事"/>
          <p:cNvSpPr txBox="1"/>
          <p:nvPr/>
        </p:nvSpPr>
        <p:spPr>
          <a:xfrm>
            <a:off x="10486733" y="4428263"/>
            <a:ext cx="2401293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关注指标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3" name="飞致云的故事"/>
          <p:cNvSpPr txBox="1"/>
          <p:nvPr/>
        </p:nvSpPr>
        <p:spPr>
          <a:xfrm>
            <a:off x="18153942" y="4428263"/>
            <a:ext cx="2965550" cy="821374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4400" dirty="0">
                <a:solidFill>
                  <a:srgbClr val="136288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阶段性目标</a:t>
            </a:r>
            <a:endParaRPr lang="zh-CN" altLang="en-US" sz="4400" dirty="0">
              <a:solidFill>
                <a:srgbClr val="136288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6" r="25334" b="1567"/>
          <a:stretch>
            <a:fillRect/>
          </a:stretch>
        </p:blipFill>
        <p:spPr bwMode="auto">
          <a:xfrm>
            <a:off x="16787189" y="6158240"/>
            <a:ext cx="5449824" cy="53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6787189" y="9532956"/>
            <a:ext cx="5449824" cy="1950720"/>
          </a:xfrm>
          <a:prstGeom prst="rect">
            <a:avLst/>
          </a:prstGeom>
          <a:gradFill>
            <a:gsLst>
              <a:gs pos="0">
                <a:srgbClr val="BE0D11"/>
              </a:gs>
              <a:gs pos="100000">
                <a:srgbClr val="DC1D24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6802077" y="10046651"/>
            <a:ext cx="5449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libaba PuHuiTi 3.0 95 ExtraBol" pitchFamily="18" charset="-122"/>
                <a:ea typeface="Alibaba PuHuiTi 3.0 95 ExtraBol" pitchFamily="18" charset="-122"/>
                <a:cs typeface="Alibaba PuHuiTi 3.0 95 ExtraBol" pitchFamily="18" charset="-122"/>
              </a:rPr>
              <a:t>选择你准没错</a:t>
            </a:r>
            <a:endParaRPr lang="zh-CN" altLang="en-US" sz="5400" b="1" dirty="0">
              <a:solidFill>
                <a:schemeClr val="bg1"/>
              </a:solidFill>
              <a:latin typeface="Alibaba PuHuiTi 3.0 95 ExtraBol" pitchFamily="18" charset="-122"/>
              <a:ea typeface="Alibaba PuHuiTi 3.0 95 ExtraBol" pitchFamily="18" charset="-122"/>
              <a:cs typeface="Alibaba PuHuiTi 3.0 95 ExtraBol" pitchFamily="18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15520416" y="4227891"/>
            <a:ext cx="0" cy="8108452"/>
          </a:xfrm>
          <a:prstGeom prst="line">
            <a:avLst/>
          </a:prstGeom>
          <a:ln w="206375" cmpd="dbl">
            <a:solidFill>
              <a:srgbClr val="156289">
                <a:alpha val="3695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>
            <p:custDataLst>
              <p:tags r:id="rId8"/>
            </p:custDataLst>
          </p:nvPr>
        </p:nvSpPr>
        <p:spPr>
          <a:xfrm>
            <a:off x="3280906" y="5997923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重新定义产品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（突破产品边界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品牌边界）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1" name="矩形 30"/>
          <p:cNvSpPr/>
          <p:nvPr>
            <p:custDataLst>
              <p:tags r:id="rId9"/>
            </p:custDataLst>
          </p:nvPr>
        </p:nvSpPr>
        <p:spPr>
          <a:xfrm>
            <a:off x="3240760" y="8122538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体系化建设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（社区体系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运营体系</a:t>
            </a:r>
            <a:r>
              <a:rPr lang="en-US" altLang="zh-CN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</a:t>
            </a: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认证体系等）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3240760" y="10253997"/>
            <a:ext cx="4596130" cy="1844675"/>
          </a:xfrm>
          <a:prstGeom prst="rect">
            <a:avLst/>
          </a:prstGeom>
          <a:ln w="107950" cmpd="dbl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品类扩张</a:t>
            </a:r>
            <a:endParaRPr lang="zh-CN" altLang="en-US" sz="36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（发现规模，运用规律）</a:t>
            </a:r>
            <a:endParaRPr lang="zh-CN" altLang="en-US" sz="20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5510" y="3259909"/>
            <a:ext cx="20972979" cy="9746998"/>
          </a:xfrm>
          <a:prstGeom prst="rect">
            <a:avLst/>
          </a:prstGeom>
        </p:spPr>
      </p:pic>
      <p:sp>
        <p:nvSpPr>
          <p:cNvPr id="1300" name="飞致云的故事"/>
          <p:cNvSpPr txBox="1"/>
          <p:nvPr/>
        </p:nvSpPr>
        <p:spPr>
          <a:xfrm>
            <a:off x="8543880" y="1618968"/>
            <a:ext cx="6197204" cy="1067595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60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飞致云模式的总结</a:t>
            </a:r>
            <a:endParaRPr lang="zh-CN" altLang="en-US"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9600" y="2801044"/>
            <a:ext cx="15544800" cy="698263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>
              <a:defRPr sz="8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借助开源杠杆，实现高效的“产品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商业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”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协同创新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89074" y="5072896"/>
            <a:ext cx="12987119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6600" b="1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感谢聆听！</a:t>
            </a:r>
            <a:endParaRPr lang="en-US" altLang="zh-CN" sz="166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dist"/>
            <a:r>
              <a:rPr lang="zh-CN" altLang="en-US" sz="6000" b="1" dirty="0">
                <a:solidFill>
                  <a:schemeClr val="bg1"/>
                </a:solidFill>
                <a:effectLst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为数字经济时代创造好软件</a:t>
            </a:r>
            <a:endParaRPr lang="en-US" altLang="zh-CN" sz="6000" b="1" dirty="0">
              <a:solidFill>
                <a:schemeClr val="bg1"/>
              </a:solidFill>
              <a:effectLst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698" y="4126992"/>
            <a:ext cx="5462016" cy="54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7180246" y="9789033"/>
            <a:ext cx="3178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关注我们</a:t>
            </a:r>
            <a:endParaRPr lang="zh-CN" altLang="en-US" sz="4000" dirty="0">
              <a:solidFill>
                <a:schemeClr val="bg1"/>
              </a:solidFill>
              <a:effectLst/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9911" y="3129078"/>
            <a:ext cx="20666125" cy="8455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640"/>
              </a:lnSpc>
            </a:pP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FIT2CLOUD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飞致云创立于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2014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年，秉持“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软件用起来才有价值，才有改进的机会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”的核心价值观，以“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为数字经济时代创造好软件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”为使命，致力于成为中国数字化团队首选的通用工具软件提供商。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ts val="464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飞致云是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中国领先的开源软件公司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，旗下开源项目包括：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ts val="414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lvl="8" indent="-457200" algn="l">
              <a:lnSpc>
                <a:spcPts val="6040"/>
              </a:lnSpc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lvl="8" indent="-457200" algn="l">
              <a:lnSpc>
                <a:spcPts val="604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JumpServer：开源堡垒机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lvl="8" indent="-457200" algn="l">
              <a:lnSpc>
                <a:spcPts val="604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DataEase：开源数据可视化分析工具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lvl="8" indent="-457200" algn="l">
              <a:lnSpc>
                <a:spcPts val="604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MeterSphere：开源测试平台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lvl="8" indent="-457200" algn="l">
              <a:lnSpc>
                <a:spcPts val="604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Halo：开源建站工具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lvl="8" indent="-457200" algn="l">
              <a:lnSpc>
                <a:spcPts val="604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1Panel：开源 Linux 面板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lvl="8" indent="-457200" algn="l">
              <a:lnSpc>
                <a:spcPts val="6040"/>
              </a:lnSpc>
              <a:buFont typeface="Wingdings" panose="05000000000000000000" pitchFamily="2" charset="2"/>
              <a:buChar char="n"/>
            </a:pP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MaxKB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：开源知识库问答系统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lvl="8" indent="-457200" algn="l">
              <a:lnSpc>
                <a:spcPts val="6040"/>
              </a:lnSpc>
              <a:buFont typeface="Wingdings" panose="05000000000000000000" pitchFamily="2" charset="2"/>
              <a:buChar char="n"/>
            </a:pP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CloudExplorer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：开源多云管理平台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3123" y="5591509"/>
            <a:ext cx="12539785" cy="6338469"/>
          </a:xfrm>
          <a:prstGeom prst="rect">
            <a:avLst/>
          </a:prstGeom>
        </p:spPr>
      </p:pic>
      <p:sp>
        <p:nvSpPr>
          <p:cNvPr id="5" name="关于我…"/>
          <p:cNvSpPr txBox="1"/>
          <p:nvPr>
            <p:custDataLst>
              <p:tags r:id="rId2"/>
            </p:custDataLst>
          </p:nvPr>
        </p:nvSpPr>
        <p:spPr>
          <a:xfrm>
            <a:off x="1999911" y="1487785"/>
            <a:ext cx="4688779" cy="1252261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/>
          <a:p>
            <a:pPr algn="l"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72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rPr>
              <a:t>关于飞致云</a:t>
            </a:r>
            <a:endParaRPr sz="72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</a:endParaRPr>
          </a:p>
        </p:txBody>
      </p:sp>
      <p:sp>
        <p:nvSpPr>
          <p:cNvPr id="7" name="矩形"/>
          <p:cNvSpPr/>
          <p:nvPr>
            <p:custDataLst>
              <p:tags r:id="rId3"/>
            </p:custDataLst>
          </p:nvPr>
        </p:nvSpPr>
        <p:spPr>
          <a:xfrm>
            <a:off x="1916784" y="2908609"/>
            <a:ext cx="20666124" cy="2303009"/>
          </a:xfrm>
          <a:prstGeom prst="rect">
            <a:avLst/>
          </a:prstGeom>
          <a:solidFill>
            <a:srgbClr val="000000">
              <a:alpha val="7566"/>
            </a:srgbClr>
          </a:solidFill>
          <a:ln w="25400">
            <a:solidFill>
              <a:schemeClr val="accent1">
                <a:alpha val="7566"/>
              </a:schemeClr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关于我…"/>
          <p:cNvSpPr txBox="1"/>
          <p:nvPr>
            <p:custDataLst>
              <p:tags r:id="rId1"/>
            </p:custDataLst>
          </p:nvPr>
        </p:nvSpPr>
        <p:spPr>
          <a:xfrm>
            <a:off x="0" y="1487785"/>
            <a:ext cx="24383999" cy="1252261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72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rPr>
              <a:t>开源影响力不断提升</a:t>
            </a:r>
            <a:endParaRPr sz="72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16268" y="4241754"/>
            <a:ext cx="20551462" cy="7891816"/>
            <a:chOff x="1090805" y="3601839"/>
            <a:chExt cx="22546700" cy="868680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05" y="3601839"/>
              <a:ext cx="9465453" cy="8686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70666" y="3601840"/>
              <a:ext cx="12166839" cy="868680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4" name="100,000+"/>
          <p:cNvSpPr txBox="1"/>
          <p:nvPr/>
        </p:nvSpPr>
        <p:spPr>
          <a:xfrm>
            <a:off x="1916268" y="3067669"/>
            <a:ext cx="8467834" cy="1169549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/>
          <a:lstStyle>
            <a:lvl1pPr defTabSz="914400">
              <a:defRPr sz="8000" b="0">
                <a:solidFill>
                  <a:schemeClr val="accent1">
                    <a:lumOff val="-13574"/>
                  </a:schemeClr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中国企业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OpenRank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排名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2024/05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）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5" name="100,000+"/>
          <p:cNvSpPr txBox="1"/>
          <p:nvPr/>
        </p:nvSpPr>
        <p:spPr>
          <a:xfrm>
            <a:off x="11377578" y="3067669"/>
            <a:ext cx="11090152" cy="1169549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/>
          <a:lstStyle>
            <a:lvl1pPr defTabSz="914400">
              <a:defRPr sz="8000" b="0">
                <a:solidFill>
                  <a:schemeClr val="accent1">
                    <a:lumOff val="-13574"/>
                  </a:schemeClr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六大项目的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GitHub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Star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增长趋势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650" y="12461265"/>
            <a:ext cx="946545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0" dirty="0"/>
              <a:t>来源： </a:t>
            </a:r>
            <a:r>
              <a:rPr lang="zh-CN" altLang="en-US" sz="1800" b="0" dirty="0">
                <a:hlinkClick r:id="rId4"/>
              </a:rPr>
              <a:t>https://open-leaderboard.x-lab.info/</a:t>
            </a:r>
            <a:r>
              <a:rPr lang="zh-CN" altLang="en-US" sz="1800" b="0" dirty="0"/>
              <a:t> </a:t>
            </a:r>
            <a:endParaRPr lang="zh-CN" altLang="en-US" sz="1800" b="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649203" y="12461265"/>
            <a:ext cx="946545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0" dirty="0"/>
              <a:t>来源：</a:t>
            </a:r>
            <a:r>
              <a:rPr lang="en-GB" altLang="zh-CN" sz="1800" b="0" dirty="0">
                <a:hlinkClick r:id="rId5"/>
              </a:rPr>
              <a:t>https://star-history.com/</a:t>
            </a:r>
            <a:r>
              <a:rPr lang="zh-CN" altLang="en-US" sz="1800" b="0" dirty="0"/>
              <a:t> </a:t>
            </a:r>
            <a:endParaRPr lang="zh-CN" altLang="en-US" sz="1800" b="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686098" y="3981399"/>
            <a:ext cx="6301837" cy="6301837"/>
          </a:xfrm>
          <a:prstGeom prst="ellipse">
            <a:avLst/>
          </a:prstGeom>
          <a:solidFill>
            <a:srgbClr val="136288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535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380629" y="3675931"/>
            <a:ext cx="6912768" cy="6912768"/>
          </a:xfrm>
          <a:prstGeom prst="ellipse">
            <a:avLst/>
          </a:prstGeom>
          <a:noFill/>
          <a:ln cmpd="sng">
            <a:solidFill>
              <a:srgbClr val="1362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535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cxnSp>
        <p:nvCxnSpPr>
          <p:cNvPr id="18" name="直接连接符 48"/>
          <p:cNvCxnSpPr>
            <a:stCxn id="17" idx="6"/>
          </p:cNvCxnSpPr>
          <p:nvPr/>
        </p:nvCxnSpPr>
        <p:spPr>
          <a:xfrm>
            <a:off x="9293397" y="7132315"/>
            <a:ext cx="2928166" cy="0"/>
          </a:xfrm>
          <a:prstGeom prst="line">
            <a:avLst/>
          </a:prstGeom>
          <a:ln>
            <a:solidFill>
              <a:srgbClr val="1362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49"/>
          <p:cNvCxnSpPr>
            <a:stCxn id="17" idx="4"/>
          </p:cNvCxnSpPr>
          <p:nvPr/>
        </p:nvCxnSpPr>
        <p:spPr>
          <a:xfrm>
            <a:off x="5837013" y="10588699"/>
            <a:ext cx="6527536" cy="0"/>
          </a:xfrm>
          <a:prstGeom prst="line">
            <a:avLst/>
          </a:prstGeom>
          <a:ln>
            <a:solidFill>
              <a:srgbClr val="1362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1405631" y="2715824"/>
            <a:ext cx="1920213" cy="1920213"/>
            <a:chOff x="3995936" y="1495374"/>
            <a:chExt cx="720080" cy="720080"/>
          </a:xfrm>
        </p:grpSpPr>
        <p:sp>
          <p:nvSpPr>
            <p:cNvPr id="33" name="椭圆 32"/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rgbClr val="136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</p:txBody>
        </p:sp>
        <p:sp>
          <p:nvSpPr>
            <p:cNvPr id="34" name="TextBox 15"/>
            <p:cNvSpPr txBox="1"/>
            <p:nvPr/>
          </p:nvSpPr>
          <p:spPr>
            <a:xfrm>
              <a:off x="4177069" y="1652437"/>
              <a:ext cx="467195" cy="450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01</a:t>
              </a:r>
              <a:endParaRPr lang="zh-CN" altLang="en-US" sz="7200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405631" y="9628593"/>
            <a:ext cx="1920213" cy="1920213"/>
            <a:chOff x="3995936" y="4087662"/>
            <a:chExt cx="720080" cy="720080"/>
          </a:xfrm>
        </p:grpSpPr>
        <p:sp>
          <p:nvSpPr>
            <p:cNvPr id="36" name="椭圆 35"/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rgbClr val="136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</p:txBody>
        </p:sp>
        <p:sp>
          <p:nvSpPr>
            <p:cNvPr id="37" name="TextBox 21"/>
            <p:cNvSpPr txBox="1"/>
            <p:nvPr/>
          </p:nvSpPr>
          <p:spPr>
            <a:xfrm>
              <a:off x="4123593" y="4222640"/>
              <a:ext cx="467195" cy="450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03</a:t>
              </a:r>
              <a:endParaRPr lang="zh-CN" altLang="en-US" sz="7200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</p:txBody>
        </p:sp>
      </p:grpSp>
      <p:sp>
        <p:nvSpPr>
          <p:cNvPr id="38" name="TextBox 22"/>
          <p:cNvSpPr txBox="1"/>
          <p:nvPr/>
        </p:nvSpPr>
        <p:spPr bwMode="auto">
          <a:xfrm>
            <a:off x="13901911" y="3698247"/>
            <a:ext cx="9457517" cy="76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开源软件发展历程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13901911" y="3054065"/>
            <a:ext cx="5389032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42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软件与开源软件</a:t>
            </a:r>
            <a:endParaRPr lang="zh-CN" altLang="en-US" sz="4265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40" name="TextBox 24"/>
          <p:cNvSpPr txBox="1"/>
          <p:nvPr/>
        </p:nvSpPr>
        <p:spPr bwMode="auto">
          <a:xfrm>
            <a:off x="13873284" y="7129794"/>
            <a:ext cx="9457517" cy="76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开源软件商业化模式选择与运营挑战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3873284" y="6515346"/>
            <a:ext cx="5389032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42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开源软件商业化</a:t>
            </a:r>
            <a:endParaRPr lang="zh-CN" altLang="en-US" sz="4265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42" name="TextBox 26"/>
          <p:cNvSpPr txBox="1"/>
          <p:nvPr/>
        </p:nvSpPr>
        <p:spPr bwMode="auto">
          <a:xfrm>
            <a:off x="13786924" y="10625662"/>
            <a:ext cx="9457517" cy="76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JumpServer</a:t>
            </a:r>
            <a:r>
              <a:rPr lang="en-GB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商业化历程回顾、飞致云模式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13786924" y="10007524"/>
            <a:ext cx="5389032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42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飞致云的探索</a:t>
            </a:r>
            <a:endParaRPr lang="zh-CN" altLang="en-US" sz="4265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1405631" y="6207593"/>
            <a:ext cx="1920213" cy="1920213"/>
            <a:chOff x="3885210" y="2772379"/>
            <a:chExt cx="720080" cy="720080"/>
          </a:xfrm>
        </p:grpSpPr>
        <p:sp>
          <p:nvSpPr>
            <p:cNvPr id="45" name="椭圆 44"/>
            <p:cNvSpPr/>
            <p:nvPr/>
          </p:nvSpPr>
          <p:spPr>
            <a:xfrm>
              <a:off x="3885210" y="2772379"/>
              <a:ext cx="720080" cy="720080"/>
            </a:xfrm>
            <a:prstGeom prst="ellipse">
              <a:avLst/>
            </a:prstGeom>
            <a:solidFill>
              <a:srgbClr val="136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</p:txBody>
        </p:sp>
        <p:sp>
          <p:nvSpPr>
            <p:cNvPr id="46" name="TextBox 18"/>
            <p:cNvSpPr txBox="1"/>
            <p:nvPr/>
          </p:nvSpPr>
          <p:spPr>
            <a:xfrm>
              <a:off x="4019624" y="2901734"/>
              <a:ext cx="467195" cy="450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02</a:t>
              </a:r>
              <a:endParaRPr lang="zh-CN" altLang="en-US" sz="7200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</p:txBody>
        </p:sp>
      </p:grpSp>
      <p:cxnSp>
        <p:nvCxnSpPr>
          <p:cNvPr id="47" name="直接连接符 66"/>
          <p:cNvCxnSpPr/>
          <p:nvPr/>
        </p:nvCxnSpPr>
        <p:spPr>
          <a:xfrm>
            <a:off x="6847045" y="3774261"/>
            <a:ext cx="4558587" cy="0"/>
          </a:xfrm>
          <a:prstGeom prst="line">
            <a:avLst/>
          </a:prstGeom>
          <a:ln>
            <a:solidFill>
              <a:srgbClr val="1362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71"/>
          <p:cNvSpPr>
            <a:spLocks noChangeArrowheads="1"/>
          </p:cNvSpPr>
          <p:nvPr/>
        </p:nvSpPr>
        <p:spPr bwMode="auto">
          <a:xfrm>
            <a:off x="4507344" y="5631195"/>
            <a:ext cx="2590991" cy="28930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182829" tIns="91419" rIns="182829" bIns="91419">
            <a:spAutoFit/>
          </a:bodyPr>
          <a:lstStyle/>
          <a:p>
            <a:pPr defTabSz="1824355"/>
            <a:r>
              <a:rPr lang="zh-CN" altLang="en-US" sz="8800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演讲</a:t>
            </a:r>
            <a:endParaRPr lang="en-US" altLang="zh-CN" sz="8800" b="1" dirty="0">
              <a:solidFill>
                <a:schemeClr val="bg1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  <a:p>
            <a:pPr defTabSz="1824355"/>
            <a:r>
              <a:rPr lang="zh-CN" altLang="en-US" sz="8800" b="1" dirty="0">
                <a:solidFill>
                  <a:schemeClr val="bg1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提纲</a:t>
            </a:r>
            <a:endParaRPr lang="zh-CN" altLang="en-US" sz="8800" b="1" dirty="0">
              <a:solidFill>
                <a:schemeClr val="bg1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8" grpId="0"/>
      <p:bldP spid="39" grpId="0"/>
      <p:bldP spid="40" grpId="0"/>
      <p:bldP spid="41" grpId="0"/>
      <p:bldP spid="42" grpId="0"/>
      <p:bldP spid="43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7823200" cy="13716000"/>
          </a:xfrm>
          <a:prstGeom prst="rect">
            <a:avLst/>
          </a:prstGeom>
          <a:solidFill>
            <a:srgbClr val="156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grpSp>
        <p:nvGrpSpPr>
          <p:cNvPr id="11" name="组合 10"/>
          <p:cNvGrpSpPr/>
          <p:nvPr/>
        </p:nvGrpSpPr>
        <p:grpSpPr>
          <a:xfrm>
            <a:off x="5387138" y="4424030"/>
            <a:ext cx="4867940" cy="4867940"/>
            <a:chOff x="2693569" y="2212015"/>
            <a:chExt cx="2433970" cy="2433970"/>
          </a:xfrm>
        </p:grpSpPr>
        <p:sp>
          <p:nvSpPr>
            <p:cNvPr id="5" name="椭圆 4"/>
            <p:cNvSpPr/>
            <p:nvPr/>
          </p:nvSpPr>
          <p:spPr>
            <a:xfrm>
              <a:off x="2693569" y="2212015"/>
              <a:ext cx="2433970" cy="24339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400"/>
            </a:p>
          </p:txBody>
        </p:sp>
        <p:sp>
          <p:nvSpPr>
            <p:cNvPr id="6" name="椭圆 5"/>
            <p:cNvSpPr/>
            <p:nvPr/>
          </p:nvSpPr>
          <p:spPr>
            <a:xfrm>
              <a:off x="2925650" y="2443050"/>
              <a:ext cx="1971900" cy="1971900"/>
            </a:xfrm>
            <a:prstGeom prst="ellipse">
              <a:avLst/>
            </a:prstGeom>
            <a:solidFill>
              <a:srgbClr val="156289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3000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sz="23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01072" y="3549504"/>
            <a:ext cx="44855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  <a:endParaRPr lang="zh-CN" altLang="en-US" sz="1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64404" y="5765496"/>
            <a:ext cx="8432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rgbClr val="156389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软件与开源软件</a:t>
            </a:r>
            <a:endParaRPr lang="zh-CN" altLang="en-US" sz="8000" dirty="0">
              <a:solidFill>
                <a:srgbClr val="156389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64404" y="7212941"/>
            <a:ext cx="8432284" cy="91438"/>
          </a:xfrm>
          <a:prstGeom prst="rect">
            <a:avLst/>
          </a:prstGeom>
          <a:solidFill>
            <a:srgbClr val="156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sp>
        <p:nvSpPr>
          <p:cNvPr id="17" name="文本框 16"/>
          <p:cNvSpPr txBox="1"/>
          <p:nvPr/>
        </p:nvSpPr>
        <p:spPr>
          <a:xfrm>
            <a:off x="12564404" y="7430711"/>
            <a:ext cx="5241290" cy="150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+mn-ea"/>
              </a:rPr>
              <a:t>软件行业的发展历程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+mn-ea"/>
              </a:rPr>
              <a:t>开源软件的发展历程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关于我…"/>
          <p:cNvSpPr txBox="1"/>
          <p:nvPr>
            <p:custDataLst>
              <p:tags r:id="rId1"/>
            </p:custDataLst>
          </p:nvPr>
        </p:nvSpPr>
        <p:spPr>
          <a:xfrm>
            <a:off x="0" y="1487785"/>
            <a:ext cx="24383999" cy="1252261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7200" dirty="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rPr>
              <a:t>谈开源之前先谈谈软件行业</a:t>
            </a:r>
            <a:endParaRPr lang="zh-CN" altLang="en-US" sz="72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</a:endParaRPr>
          </a:p>
        </p:txBody>
      </p:sp>
      <p:sp>
        <p:nvSpPr>
          <p:cNvPr id="498" name="什么是开源 ？"/>
          <p:cNvSpPr txBox="1"/>
          <p:nvPr/>
        </p:nvSpPr>
        <p:spPr>
          <a:xfrm>
            <a:off x="12119834" y="1620000"/>
            <a:ext cx="144330" cy="1067595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 anchor="ctr">
            <a:spAutoFit/>
          </a:bodyPr>
          <a:lstStyle>
            <a:lvl1pPr>
              <a:defRPr sz="8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6000" dirty="0">
              <a:solidFill>
                <a:srgbClr val="156389"/>
              </a:solidFill>
              <a:uFill>
                <a:solidFill>
                  <a:srgbClr val="000000"/>
                </a:solidFill>
              </a:u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  <a:sym typeface="Helvetic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780854" y="3810196"/>
            <a:ext cx="4330699" cy="7984643"/>
            <a:chOff x="2743200" y="3213849"/>
            <a:chExt cx="4330699" cy="7984643"/>
          </a:xfrm>
        </p:grpSpPr>
        <p:pic>
          <p:nvPicPr>
            <p:cNvPr id="499" name="图片 3" descr="图片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43200" y="6025801"/>
              <a:ext cx="4004734" cy="30035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00" name="文本框 4"/>
            <p:cNvSpPr txBox="1"/>
            <p:nvPr/>
          </p:nvSpPr>
          <p:spPr>
            <a:xfrm>
              <a:off x="2743200" y="3213849"/>
              <a:ext cx="4330699" cy="2291135"/>
            </a:xfrm>
            <a:prstGeom prst="rect">
              <a:avLst/>
            </a:prstGeom>
            <a:ln w="12700">
              <a:miter lim="400000"/>
            </a:ln>
          </p:spPr>
          <p:txBody>
            <a:bodyPr lIns="71435" tIns="71435" rIns="71435" bIns="71435" anchor="ctr">
              <a:spAutoFit/>
            </a:bodyPr>
            <a:lstStyle/>
            <a:p>
              <a:pPr>
                <a:lnSpc>
                  <a:spcPct val="150000"/>
                </a:lnSpc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第一阶段（&lt; 1980s )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b="1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软硬一体</a:t>
              </a:r>
              <a:endParaRPr b="1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非独立销售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501" name="文本框 7"/>
            <p:cNvSpPr txBox="1"/>
            <p:nvPr/>
          </p:nvSpPr>
          <p:spPr>
            <a:xfrm>
              <a:off x="3069165" y="9581508"/>
              <a:ext cx="3352801" cy="1616984"/>
            </a:xfrm>
            <a:prstGeom prst="rect">
              <a:avLst/>
            </a:prstGeom>
            <a:ln w="12700">
              <a:miter lim="400000"/>
            </a:ln>
          </p:spPr>
          <p:txBody>
            <a:bodyPr lIns="71435" tIns="71435" rIns="71435" bIns="71435" anchor="ctr">
              <a:spAutoFit/>
            </a:bodyPr>
            <a:lstStyle/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IBM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DEC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……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414836" y="3810196"/>
            <a:ext cx="5359402" cy="7985471"/>
            <a:chOff x="9772645" y="3213849"/>
            <a:chExt cx="5359402" cy="7985471"/>
          </a:xfrm>
        </p:grpSpPr>
        <p:pic>
          <p:nvPicPr>
            <p:cNvPr id="502" name="图片 5" descr="图片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6276" y="6025801"/>
              <a:ext cx="4004735" cy="30035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03" name="文本框 9"/>
            <p:cNvSpPr txBox="1"/>
            <p:nvPr/>
          </p:nvSpPr>
          <p:spPr>
            <a:xfrm>
              <a:off x="9772645" y="3213849"/>
              <a:ext cx="5359402" cy="2291135"/>
            </a:xfrm>
            <a:prstGeom prst="rect">
              <a:avLst/>
            </a:prstGeom>
            <a:ln w="12700">
              <a:miter lim="400000"/>
            </a:ln>
          </p:spPr>
          <p:txBody>
            <a:bodyPr lIns="71435" tIns="71435" rIns="71435" bIns="71435" anchor="ctr">
              <a:spAutoFit/>
            </a:bodyPr>
            <a:lstStyle/>
            <a:p>
              <a:pPr>
                <a:lnSpc>
                  <a:spcPct val="150000"/>
                </a:lnSpc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第二阶段（1980s ~ 1990s）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b="1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盒装软件</a:t>
              </a:r>
              <a:endParaRPr b="1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授权模式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504" name="文本框 10"/>
            <p:cNvSpPr txBox="1"/>
            <p:nvPr/>
          </p:nvSpPr>
          <p:spPr>
            <a:xfrm>
              <a:off x="10775946" y="9582336"/>
              <a:ext cx="3352801" cy="1616984"/>
            </a:xfrm>
            <a:prstGeom prst="rect">
              <a:avLst/>
            </a:prstGeom>
            <a:ln w="12700">
              <a:miter lim="400000"/>
            </a:ln>
          </p:spPr>
          <p:txBody>
            <a:bodyPr lIns="71435" tIns="71435" rIns="71435" bIns="71435" anchor="ctr">
              <a:spAutoFit/>
            </a:bodyPr>
            <a:lstStyle/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Microsoft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Oracle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SAP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469685" y="3810196"/>
            <a:ext cx="5359402" cy="7984642"/>
            <a:chOff x="16827494" y="3213849"/>
            <a:chExt cx="5359402" cy="7984642"/>
          </a:xfrm>
        </p:grpSpPr>
        <p:sp>
          <p:nvSpPr>
            <p:cNvPr id="505" name="文本框 12"/>
            <p:cNvSpPr txBox="1"/>
            <p:nvPr/>
          </p:nvSpPr>
          <p:spPr>
            <a:xfrm>
              <a:off x="16827494" y="3213849"/>
              <a:ext cx="5359402" cy="2291135"/>
            </a:xfrm>
            <a:prstGeom prst="rect">
              <a:avLst/>
            </a:prstGeom>
            <a:ln w="12700">
              <a:miter lim="400000"/>
            </a:ln>
          </p:spPr>
          <p:txBody>
            <a:bodyPr lIns="71435" tIns="71435" rIns="71435" bIns="71435" anchor="ctr">
              <a:spAutoFit/>
            </a:bodyPr>
            <a:lstStyle/>
            <a:p>
              <a:pPr>
                <a:lnSpc>
                  <a:spcPct val="150000"/>
                </a:lnSpc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第三阶段（2000s+）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b="1" dirty="0">
                  <a:solidFill>
                    <a:schemeClr val="tx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软件即服务（SaaS）</a:t>
              </a:r>
              <a:endParaRPr b="1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lnSpc>
                  <a:spcPct val="150000"/>
                </a:lnSpc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订阅模式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506" name="文本框 13"/>
            <p:cNvSpPr txBox="1"/>
            <p:nvPr/>
          </p:nvSpPr>
          <p:spPr>
            <a:xfrm>
              <a:off x="17830795" y="9581506"/>
              <a:ext cx="3352801" cy="1616985"/>
            </a:xfrm>
            <a:prstGeom prst="rect">
              <a:avLst/>
            </a:prstGeom>
            <a:ln w="12700">
              <a:miter lim="400000"/>
            </a:ln>
          </p:spPr>
          <p:txBody>
            <a:bodyPr lIns="71435" tIns="71435" rIns="71435" bIns="71435" anchor="ctr">
              <a:spAutoFit/>
            </a:bodyPr>
            <a:lstStyle/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Salesforce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Workday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  <a:p>
              <a:pPr>
                <a:defRPr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r>
                <a:rPr dirty="0"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rPr>
                <a:t>ServiceNow</a:t>
              </a:r>
              <a:endParaRPr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pic>
          <p:nvPicPr>
            <p:cNvPr id="507" name="图片 8" descr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39587" y="6134653"/>
              <a:ext cx="4721368" cy="27676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" name="虚尾箭头 4"/>
          <p:cNvSpPr/>
          <p:nvPr/>
        </p:nvSpPr>
        <p:spPr>
          <a:xfrm>
            <a:off x="7729263" y="7681425"/>
            <a:ext cx="1651609" cy="884996"/>
          </a:xfrm>
          <a:prstGeom prst="stripedRightArrow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虚尾箭头 18"/>
          <p:cNvSpPr/>
          <p:nvPr/>
        </p:nvSpPr>
        <p:spPr>
          <a:xfrm>
            <a:off x="14686119" y="7681425"/>
            <a:ext cx="1651609" cy="884996"/>
          </a:xfrm>
          <a:prstGeom prst="stripedRightArrow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什么是开源 ？"/>
          <p:cNvSpPr txBox="1"/>
          <p:nvPr/>
        </p:nvSpPr>
        <p:spPr>
          <a:xfrm>
            <a:off x="7235348" y="1620000"/>
            <a:ext cx="9980291" cy="1067595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720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defRPr>
            </a:lvl1pPr>
          </a:lstStyle>
          <a:p>
            <a:r>
              <a:rPr lang="zh-CN" altLang="en-US" dirty="0"/>
              <a:t>伴随软件行业发展的开源历史</a:t>
            </a:r>
            <a:endParaRPr dirty="0"/>
          </a:p>
        </p:txBody>
      </p:sp>
      <p:sp>
        <p:nvSpPr>
          <p:cNvPr id="510" name="直线箭头连接符 2"/>
          <p:cNvSpPr/>
          <p:nvPr/>
        </p:nvSpPr>
        <p:spPr>
          <a:xfrm>
            <a:off x="1051491" y="6531588"/>
            <a:ext cx="22422678" cy="1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11" name="文本框 6"/>
          <p:cNvSpPr txBox="1"/>
          <p:nvPr/>
        </p:nvSpPr>
        <p:spPr>
          <a:xfrm>
            <a:off x="1959774" y="4035098"/>
            <a:ext cx="5685626" cy="2086143"/>
          </a:xfrm>
          <a:prstGeom prst="rect">
            <a:avLst/>
          </a:prstGeom>
          <a:ln w="254000" cmpd="dbl">
            <a:solidFill>
              <a:srgbClr val="156289"/>
            </a:solidFill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1F4C7B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软硬一体时代</a:t>
            </a:r>
            <a:endParaRPr sz="4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>
                <a:solidFill>
                  <a:srgbClr val="1F4C7B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（&lt;1980s )</a:t>
            </a:r>
            <a:endParaRPr sz="4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12" name="文本框 14"/>
          <p:cNvSpPr txBox="1"/>
          <p:nvPr/>
        </p:nvSpPr>
        <p:spPr>
          <a:xfrm>
            <a:off x="9349187" y="4031830"/>
            <a:ext cx="5685626" cy="2086143"/>
          </a:xfrm>
          <a:prstGeom prst="rect">
            <a:avLst/>
          </a:prstGeom>
          <a:ln w="254000" cmpd="dbl">
            <a:solidFill>
              <a:srgbClr val="357A76"/>
            </a:solidFill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1F4C7B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商业盒装软件黄金时代</a:t>
            </a:r>
            <a:endParaRPr sz="4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>
                <a:solidFill>
                  <a:srgbClr val="1F4C7B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（1980s ~ 1990s )</a:t>
            </a:r>
            <a:endParaRPr sz="4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13" name="文本框 15"/>
          <p:cNvSpPr txBox="1"/>
          <p:nvPr/>
        </p:nvSpPr>
        <p:spPr>
          <a:xfrm>
            <a:off x="16596587" y="4031830"/>
            <a:ext cx="5685626" cy="2086143"/>
          </a:xfrm>
          <a:prstGeom prst="rect">
            <a:avLst/>
          </a:prstGeom>
          <a:ln w="254000" cmpd="dbl">
            <a:solidFill>
              <a:srgbClr val="A95D86"/>
            </a:solidFill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1F4C7B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互联网</a:t>
            </a: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SaaS</a:t>
            </a: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时代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  <a:defRPr>
                <a:solidFill>
                  <a:srgbClr val="1F4C7B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（2000s+)</a:t>
            </a:r>
            <a:endParaRPr sz="4400" dirty="0">
              <a:solidFill>
                <a:schemeClr val="tx1">
                  <a:lumMod val="85000"/>
                  <a:lumOff val="15000"/>
                </a:schemeClr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14" name="文本框 28"/>
          <p:cNvSpPr txBox="1"/>
          <p:nvPr/>
        </p:nvSpPr>
        <p:spPr>
          <a:xfrm>
            <a:off x="1051490" y="8844947"/>
            <a:ext cx="4119219" cy="1006040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1969 UINX 诞生</a:t>
            </a:r>
            <a:endParaRPr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1984 UNIX 商业化</a:t>
            </a:r>
            <a:endParaRPr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15" name="文本框 35"/>
          <p:cNvSpPr txBox="1"/>
          <p:nvPr/>
        </p:nvSpPr>
        <p:spPr>
          <a:xfrm>
            <a:off x="10339637" y="8660285"/>
            <a:ext cx="7072522" cy="1867814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1983 自由软件运动发起</a:t>
            </a:r>
            <a:endParaRPr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1983 G</a:t>
            </a:r>
            <a:r>
              <a:rPr lang="en-US" altLang="zh-CN"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NU</a:t>
            </a:r>
            <a:r>
              <a:rPr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计划发起</a:t>
            </a:r>
            <a:endParaRPr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1985 自由软件基金会（FSF）成立</a:t>
            </a:r>
            <a:endParaRPr lang="en-US"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lang="en-GB" altLang="zh-CN"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1991 Linux </a:t>
            </a:r>
            <a:r>
              <a:rPr lang="zh-CN" altLang="en-US"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发布</a:t>
            </a:r>
            <a:endParaRPr lang="zh-CN" altLang="en-US"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16" name="肘形连接符 49"/>
          <p:cNvSpPr/>
          <p:nvPr/>
        </p:nvSpPr>
        <p:spPr>
          <a:xfrm>
            <a:off x="11508007" y="6550757"/>
            <a:ext cx="9958632" cy="1913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" y="0"/>
                </a:lnTo>
                <a:lnTo>
                  <a:pt x="107" y="21600"/>
                </a:lnTo>
                <a:lnTo>
                  <a:pt x="21600" y="21600"/>
                </a:lnTo>
              </a:path>
            </a:pathLst>
          </a:custGeom>
          <a:ln w="76200">
            <a:solidFill>
              <a:srgbClr val="808080"/>
            </a:solidFill>
            <a:tailEnd type="triangle"/>
          </a:ln>
        </p:spPr>
        <p:txBody>
          <a:bodyPr lIns="71435" tIns="71435" rIns="71435" bIns="71435" anchor="ctr"/>
          <a:lstStyle/>
          <a:p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17" name="肘形连接符 52"/>
          <p:cNvSpPr/>
          <p:nvPr/>
        </p:nvSpPr>
        <p:spPr>
          <a:xfrm flipH="1">
            <a:off x="1959774" y="6531588"/>
            <a:ext cx="1" cy="2052490"/>
          </a:xfrm>
          <a:prstGeom prst="line">
            <a:avLst/>
          </a:prstGeom>
          <a:ln w="76200">
            <a:solidFill>
              <a:srgbClr val="808080"/>
            </a:solidFill>
            <a:tailEnd type="triangle"/>
          </a:ln>
        </p:spPr>
        <p:txBody>
          <a:bodyPr lIns="45718" tIns="45718" rIns="45718" bIns="45718"/>
          <a:lstStyle/>
          <a:p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19" name="肘形连接符 61"/>
          <p:cNvSpPr/>
          <p:nvPr/>
        </p:nvSpPr>
        <p:spPr>
          <a:xfrm rot="16200000" flipH="1">
            <a:off x="18396421" y="7536756"/>
            <a:ext cx="2085958" cy="4054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76200">
            <a:solidFill>
              <a:srgbClr val="BFBFBF"/>
            </a:solidFill>
            <a:tailEnd type="triangle"/>
          </a:ln>
        </p:spPr>
        <p:txBody>
          <a:bodyPr lIns="71435" tIns="71435" rIns="71435" bIns="71435" anchor="ctr"/>
          <a:lstStyle/>
          <a:p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20" name="文本框 62"/>
          <p:cNvSpPr txBox="1"/>
          <p:nvPr/>
        </p:nvSpPr>
        <p:spPr>
          <a:xfrm>
            <a:off x="17412158" y="10919724"/>
            <a:ext cx="6062011" cy="1436927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1998 开源促进会（OSI）成立</a:t>
            </a:r>
            <a:endParaRPr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2005 Git 以GPL发布</a:t>
            </a:r>
            <a:endParaRPr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28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2008 GitHub 网站上线</a:t>
            </a:r>
            <a:endParaRPr sz="2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21" name="矩形 184"/>
          <p:cNvSpPr txBox="1"/>
          <p:nvPr/>
        </p:nvSpPr>
        <p:spPr>
          <a:xfrm>
            <a:off x="6552288" y="8429449"/>
            <a:ext cx="1910136" cy="83099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808080"/>
                </a:solidFill>
                <a:latin typeface="Georgia Pro"/>
                <a:ea typeface="Georgia Pro"/>
                <a:cs typeface="Georgia Pro"/>
                <a:sym typeface="Georgia Pro"/>
              </a:defRPr>
            </a:pPr>
            <a:r>
              <a:rPr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Helvetica Neue Medium" panose="02000503000000020004"/>
              </a:rPr>
              <a:t>寻找可替代的</a:t>
            </a:r>
            <a:endParaRPr sz="2400" dirty="0">
              <a:latin typeface="Alibaba PuHuiTi" pitchFamily="18" charset="-122"/>
              <a:ea typeface="Alibaba PuHuiTi" pitchFamily="18" charset="-122"/>
              <a:cs typeface="Alibaba PuHuiTi" pitchFamily="18" charset="-122"/>
              <a:sym typeface="Helvetica Neue Medium" panose="02000503000000020004"/>
            </a:endParaRPr>
          </a:p>
          <a:p>
            <a:pPr>
              <a:defRPr>
                <a:solidFill>
                  <a:srgbClr val="808080"/>
                </a:solidFill>
                <a:latin typeface="Georgia Pro"/>
                <a:ea typeface="Georgia Pro"/>
                <a:cs typeface="Georgia Pro"/>
                <a:sym typeface="Georgia Pro"/>
              </a:defRPr>
            </a:pPr>
            <a:r>
              <a:rPr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Helvetica Neue Medium" panose="02000503000000020004"/>
              </a:rPr>
              <a:t>类 </a:t>
            </a:r>
            <a:r>
              <a:rPr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UNIX </a:t>
            </a:r>
            <a:r>
              <a:rPr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Helvetica Neue Medium" panose="02000503000000020004"/>
              </a:rPr>
              <a:t>系统</a:t>
            </a:r>
            <a:endParaRPr sz="2400" dirty="0">
              <a:latin typeface="Alibaba PuHuiTi" pitchFamily="18" charset="-122"/>
              <a:ea typeface="Alibaba PuHuiTi" pitchFamily="18" charset="-122"/>
              <a:cs typeface="Alibaba PuHuiTi" pitchFamily="18" charset="-122"/>
              <a:sym typeface="Helvetica Neue Medium" panose="02000503000000020004"/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380383" y="9353719"/>
            <a:ext cx="4253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右箭头 6"/>
          <p:cNvSpPr/>
          <p:nvPr/>
        </p:nvSpPr>
        <p:spPr>
          <a:xfrm>
            <a:off x="14883475" y="7633249"/>
            <a:ext cx="7698659" cy="85540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C275D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30" name="什么是开源 ？"/>
          <p:cNvSpPr txBox="1"/>
          <p:nvPr/>
        </p:nvSpPr>
        <p:spPr>
          <a:xfrm>
            <a:off x="6823544" y="1620000"/>
            <a:ext cx="10736909" cy="1067595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7200">
                <a:solidFill>
                  <a:srgbClr val="156389"/>
                </a:solidFill>
                <a:uFill>
                  <a:solidFill>
                    <a:srgbClr val="000000"/>
                  </a:solidFill>
                </a:u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defRPr>
            </a:lvl1pPr>
          </a:lstStyle>
          <a:p>
            <a:r>
              <a:rPr dirty="0"/>
              <a:t>当前，开源进入了一个全新阶段</a:t>
            </a:r>
            <a:endParaRPr dirty="0"/>
          </a:p>
        </p:txBody>
      </p:sp>
      <p:sp>
        <p:nvSpPr>
          <p:cNvPr id="731" name="矩形 5"/>
          <p:cNvSpPr/>
          <p:nvPr/>
        </p:nvSpPr>
        <p:spPr>
          <a:xfrm>
            <a:off x="2258853" y="7869225"/>
            <a:ext cx="6312312" cy="383459"/>
          </a:xfrm>
          <a:prstGeom prst="rect">
            <a:avLst/>
          </a:prstGeom>
          <a:solidFill>
            <a:srgbClr val="1F4C7B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solidFill>
                  <a:srgbClr val="1F4C7B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32" name="文本框 9"/>
          <p:cNvSpPr txBox="1"/>
          <p:nvPr/>
        </p:nvSpPr>
        <p:spPr>
          <a:xfrm>
            <a:off x="3411946" y="8553929"/>
            <a:ext cx="3858643" cy="821374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1970s ~ 1990s</a:t>
            </a:r>
            <a:endParaRPr sz="4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33" name="矩形 10"/>
          <p:cNvSpPr/>
          <p:nvPr/>
        </p:nvSpPr>
        <p:spPr>
          <a:xfrm>
            <a:off x="2421088" y="4713070"/>
            <a:ext cx="5840361" cy="3156155"/>
          </a:xfrm>
          <a:prstGeom prst="rect">
            <a:avLst/>
          </a:prstGeom>
          <a:solidFill>
            <a:srgbClr val="FFFFFF"/>
          </a:solidFill>
          <a:ln w="76200">
            <a:solidFill>
              <a:srgbClr val="1F4C7B"/>
            </a:solidFill>
          </a:ln>
        </p:spPr>
        <p:txBody>
          <a:bodyPr lIns="71435" tIns="71435" rIns="71435" bIns="71435" anchor="ctr"/>
          <a:lstStyle/>
          <a:p>
            <a:pPr>
              <a:defRPr>
                <a:solidFill>
                  <a:srgbClr val="1F4C7B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34" name="文本框 11"/>
          <p:cNvSpPr txBox="1"/>
          <p:nvPr/>
        </p:nvSpPr>
        <p:spPr>
          <a:xfrm>
            <a:off x="2852801" y="4770504"/>
            <a:ext cx="5093368" cy="2055942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 algn="l">
              <a:lnSpc>
                <a:spcPct val="150000"/>
              </a:lnSpc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Open Source 0.0</a:t>
            </a:r>
            <a:endParaRPr sz="4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自由软件阶段</a:t>
            </a:r>
            <a:endParaRPr sz="44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735" name="矩形 13"/>
          <p:cNvSpPr/>
          <p:nvPr/>
        </p:nvSpPr>
        <p:spPr>
          <a:xfrm>
            <a:off x="8807139" y="4713070"/>
            <a:ext cx="5840362" cy="3156155"/>
          </a:xfrm>
          <a:prstGeom prst="rect">
            <a:avLst/>
          </a:prstGeom>
          <a:solidFill>
            <a:srgbClr val="FFFFFF"/>
          </a:solidFill>
          <a:ln w="76200">
            <a:solidFill>
              <a:srgbClr val="367A76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36" name="文本框 14"/>
          <p:cNvSpPr txBox="1"/>
          <p:nvPr/>
        </p:nvSpPr>
        <p:spPr>
          <a:xfrm>
            <a:off x="9182554" y="4754080"/>
            <a:ext cx="5531982" cy="2055942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 algn="l">
              <a:lnSpc>
                <a:spcPct val="150000"/>
              </a:lnSpc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Open Source 1.0</a:t>
            </a:r>
            <a:endParaRPr sz="4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快速发展阶段</a:t>
            </a:r>
            <a:endParaRPr sz="44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737" name="文本框 15"/>
          <p:cNvSpPr txBox="1"/>
          <p:nvPr/>
        </p:nvSpPr>
        <p:spPr>
          <a:xfrm>
            <a:off x="9797998" y="8553929"/>
            <a:ext cx="3858643" cy="821374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1990s ~ 2000s</a:t>
            </a:r>
            <a:endParaRPr sz="4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38" name="矩形 16"/>
          <p:cNvSpPr/>
          <p:nvPr/>
        </p:nvSpPr>
        <p:spPr>
          <a:xfrm>
            <a:off x="15281163" y="4669553"/>
            <a:ext cx="6445562" cy="3156155"/>
          </a:xfrm>
          <a:prstGeom prst="rect">
            <a:avLst/>
          </a:prstGeom>
          <a:solidFill>
            <a:srgbClr val="FFFFFF"/>
          </a:solidFill>
          <a:ln w="76200">
            <a:solidFill>
              <a:srgbClr val="8C275D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39" name="文本框 18"/>
          <p:cNvSpPr txBox="1"/>
          <p:nvPr/>
        </p:nvSpPr>
        <p:spPr>
          <a:xfrm>
            <a:off x="15659726" y="4774518"/>
            <a:ext cx="5688435" cy="2055942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 algn="l">
              <a:lnSpc>
                <a:spcPct val="150000"/>
              </a:lnSpc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Open Source 2.0</a:t>
            </a:r>
            <a:endParaRPr sz="4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>
              <a:lnSpc>
                <a:spcPct val="150000"/>
              </a:lnSpc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开源优先阶段</a:t>
            </a:r>
            <a:endParaRPr sz="44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740" name="文本框 19"/>
          <p:cNvSpPr txBox="1"/>
          <p:nvPr/>
        </p:nvSpPr>
        <p:spPr>
          <a:xfrm>
            <a:off x="16271182" y="8553929"/>
            <a:ext cx="4923243" cy="821374"/>
          </a:xfrm>
          <a:prstGeom prst="rect">
            <a:avLst/>
          </a:prstGeom>
          <a:ln w="12700">
            <a:miter lim="400000"/>
          </a:ln>
        </p:spPr>
        <p:txBody>
          <a:bodyPr wrap="square" lIns="71435" tIns="71435" rIns="71435" bIns="71435" anchor="ctr">
            <a:spAutoFit/>
          </a:bodyPr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2000s ~ Today</a:t>
            </a:r>
            <a:endParaRPr sz="4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41" name="文本框 12"/>
          <p:cNvSpPr txBox="1"/>
          <p:nvPr/>
        </p:nvSpPr>
        <p:spPr>
          <a:xfrm>
            <a:off x="2347341" y="10564569"/>
            <a:ext cx="19379384" cy="1806259"/>
          </a:xfrm>
          <a:prstGeom prst="rect">
            <a:avLst/>
          </a:prstGeom>
          <a:ln w="12700">
            <a:miter lim="400000"/>
          </a:ln>
        </p:spPr>
        <p:txBody>
          <a:bodyPr lIns="71435" tIns="71435" rIns="71435" bIns="71435" anchor="ctr">
            <a:spAutoFit/>
          </a:bodyPr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过去十年软件领域最主要的几次技术发展（云计算、容器</a:t>
            </a:r>
            <a:r>
              <a:rPr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、</a:t>
            </a: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等</a:t>
            </a: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）都是以</a:t>
            </a:r>
            <a:r>
              <a:rPr lang="zh-CN" altLang="en-US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sz="5400" dirty="0">
                <a:solidFill>
                  <a:srgbClr val="8C275D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主流开源软件项目</a:t>
            </a:r>
            <a:r>
              <a:rPr lang="zh-CN" altLang="en-US" sz="4400" dirty="0">
                <a:solidFill>
                  <a:srgbClr val="8C275D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</a:t>
            </a:r>
            <a:r>
              <a:rPr lang="zh-CN"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兴起</a:t>
            </a:r>
            <a:r>
              <a:rPr sz="4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为标志！</a:t>
            </a:r>
            <a:endParaRPr sz="4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42" name="矩形 7"/>
          <p:cNvSpPr/>
          <p:nvPr/>
        </p:nvSpPr>
        <p:spPr>
          <a:xfrm>
            <a:off x="8571165" y="7869225"/>
            <a:ext cx="6312312" cy="383459"/>
          </a:xfrm>
          <a:prstGeom prst="rect">
            <a:avLst/>
          </a:prstGeom>
          <a:solidFill>
            <a:srgbClr val="367A76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11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24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25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26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27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28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29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31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32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33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34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39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41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42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43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48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49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51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52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57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58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59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61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ags/tag9.xml><?xml version="1.0" encoding="utf-8"?>
<p:tagLst xmlns:p="http://schemas.openxmlformats.org/presentationml/2006/main">
  <p:tag name="MH" val="20160219112043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71435" tIns="71435" rIns="71435" bIns="71435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5" tIns="71435" rIns="71435" bIns="71435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3532</Words>
  <Application>WPS 演示</Application>
  <PresentationFormat>自定义</PresentationFormat>
  <Paragraphs>532</Paragraphs>
  <Slides>29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8" baseType="lpstr">
      <vt:lpstr>Arial</vt:lpstr>
      <vt:lpstr>宋体</vt:lpstr>
      <vt:lpstr>Wingdings</vt:lpstr>
      <vt:lpstr>Helvetica</vt:lpstr>
      <vt:lpstr>Alibaba PuHuiTi</vt:lpstr>
      <vt:lpstr>Helvetica Neue</vt:lpstr>
      <vt:lpstr>微软雅黑</vt:lpstr>
      <vt:lpstr>阿里巴巴普惠体 3.0 65 Medium</vt:lpstr>
      <vt:lpstr>Helvetica Neue Medium</vt:lpstr>
      <vt:lpstr>Alibaba PuHuiTi Medium</vt:lpstr>
      <vt:lpstr>阿里巴巴普惠体 3.0 45 Light</vt:lpstr>
      <vt:lpstr>Trebuchet MS</vt:lpstr>
      <vt:lpstr>阿里巴巴普惠体 3.0 55 Regular</vt:lpstr>
      <vt:lpstr>Wingdings</vt:lpstr>
      <vt:lpstr>Georgia Pro</vt:lpstr>
      <vt:lpstr>Arial Unicode MS</vt:lpstr>
      <vt:lpstr>阿里巴巴普惠体 3.0 75 SemiBold</vt:lpstr>
      <vt:lpstr>-apple-system</vt:lpstr>
      <vt:lpstr>阿里巴巴普惠体 3.0 115 Black</vt:lpstr>
      <vt:lpstr>阿里巴巴普惠体 3.0 105 Heavy</vt:lpstr>
      <vt:lpstr>Calibri</vt:lpstr>
      <vt:lpstr>Alibaba PuHuiTi 3.0 55 Regular L3</vt:lpstr>
      <vt:lpstr>冬青黑体简体中文 W3</vt:lpstr>
      <vt:lpstr>Alibaba PuHuiTi 3.0 95 ExtraBol</vt:lpstr>
      <vt:lpstr>Calibri Light</vt:lpstr>
      <vt:lpstr>Georgia</vt:lpstr>
      <vt:lpstr>黑体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追风者</cp:lastModifiedBy>
  <cp:revision>257</cp:revision>
  <dcterms:created xsi:type="dcterms:W3CDTF">2024-03-20T02:20:00Z</dcterms:created>
  <dcterms:modified xsi:type="dcterms:W3CDTF">2024-11-22T02:15:54Z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F1EEFBE47FC8498FAFA261A4AFACD421_13</vt:lpwstr>
  </property>
  <property fmtid="{D5CDD505-2E9C-101B-9397-08002B2CF9AE}" pid="3" name="KSOProductBuildVer">
    <vt:lpwstr>2052-12.1.0.18608</vt:lpwstr>
  </property>
</Properties>
</file>